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780" r:id="rId1"/>
    <p:sldMasterId id="2147483792" r:id="rId2"/>
    <p:sldMasterId id="2147483804" r:id="rId3"/>
  </p:sldMasterIdLst>
  <p:notesMasterIdLst>
    <p:notesMasterId r:id="rId45"/>
  </p:notesMasterIdLst>
  <p:sldIdLst>
    <p:sldId id="271" r:id="rId4"/>
    <p:sldId id="519" r:id="rId5"/>
    <p:sldId id="503" r:id="rId6"/>
    <p:sldId id="505" r:id="rId7"/>
    <p:sldId id="504" r:id="rId8"/>
    <p:sldId id="515" r:id="rId9"/>
    <p:sldId id="509" r:id="rId10"/>
    <p:sldId id="520" r:id="rId11"/>
    <p:sldId id="516" r:id="rId12"/>
    <p:sldId id="521" r:id="rId13"/>
    <p:sldId id="402" r:id="rId14"/>
    <p:sldId id="401" r:id="rId15"/>
    <p:sldId id="404" r:id="rId16"/>
    <p:sldId id="403" r:id="rId17"/>
    <p:sldId id="406" r:id="rId18"/>
    <p:sldId id="405" r:id="rId19"/>
    <p:sldId id="409" r:id="rId20"/>
    <p:sldId id="407" r:id="rId21"/>
    <p:sldId id="360" r:id="rId22"/>
    <p:sldId id="391" r:id="rId23"/>
    <p:sldId id="398" r:id="rId24"/>
    <p:sldId id="472" r:id="rId25"/>
    <p:sldId id="526" r:id="rId26"/>
    <p:sldId id="527" r:id="rId27"/>
    <p:sldId id="426" r:id="rId28"/>
    <p:sldId id="522" r:id="rId29"/>
    <p:sldId id="514" r:id="rId30"/>
    <p:sldId id="371" r:id="rId31"/>
    <p:sldId id="523" r:id="rId32"/>
    <p:sldId id="473" r:id="rId33"/>
    <p:sldId id="428" r:id="rId34"/>
    <p:sldId id="257" r:id="rId35"/>
    <p:sldId id="310" r:id="rId36"/>
    <p:sldId id="316" r:id="rId37"/>
    <p:sldId id="438" r:id="rId38"/>
    <p:sldId id="495" r:id="rId39"/>
    <p:sldId id="430" r:id="rId40"/>
    <p:sldId id="525" r:id="rId41"/>
    <p:sldId id="435" r:id="rId42"/>
    <p:sldId id="436" r:id="rId43"/>
    <p:sldId id="466" r:id="rId44"/>
  </p:sldIdLst>
  <p:sldSz cx="12192000" cy="6858000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F5FCF"/>
    <a:srgbClr val="8439BD"/>
    <a:srgbClr val="7030A0"/>
    <a:srgbClr val="D8BEEC"/>
    <a:srgbClr val="A365D1"/>
    <a:srgbClr val="C198E0"/>
    <a:srgbClr val="B686DA"/>
    <a:srgbClr val="EADBF5"/>
    <a:srgbClr val="9148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143" autoAdjust="0"/>
    <p:restoredTop sz="94660"/>
  </p:normalViewPr>
  <p:slideViewPr>
    <p:cSldViewPr snapToGrid="0">
      <p:cViewPr varScale="1">
        <p:scale>
          <a:sx n="72" d="100"/>
          <a:sy n="72" d="100"/>
        </p:scale>
        <p:origin x="900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viewProps" Target="viewProps.xml"/><Relationship Id="rId8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\\maxwellhendry.local\folder%20redirection\ghendry\Documents\Presentations\2021%20NABOR%20Presentation\Data%20Charts%202021%20-%20Copy.xlsx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/>
              <a:t>Industrial Inventory</a:t>
            </a:r>
            <a:r>
              <a:rPr lang="en-US" baseline="0"/>
              <a:t> - Collier County</a:t>
            </a:r>
          </a:p>
          <a:p>
            <a:pPr>
              <a:defRPr/>
            </a:pPr>
            <a:endParaRPr lang="en-US"/>
          </a:p>
        </c:rich>
      </c:tx>
      <c:layout>
        <c:manualLayout>
          <c:xMode val="edge"/>
          <c:yMode val="edge"/>
          <c:x val="0.13054389034703995"/>
          <c:y val="4.1666666666666664E-2"/>
        </c:manualLayout>
      </c:layout>
      <c:overlay val="0"/>
    </c:title>
    <c:autoTitleDeleted val="0"/>
    <c:plotArea>
      <c:layout/>
      <c:barChart>
        <c:barDir val="col"/>
        <c:grouping val="clustered"/>
        <c:varyColors val="0"/>
        <c:ser>
          <c:idx val="2"/>
          <c:order val="2"/>
          <c:tx>
            <c:strRef>
              <c:f>'Industrial-Flex'!$I$1</c:f>
              <c:strCache>
                <c:ptCount val="1"/>
                <c:pt idx="0">
                  <c:v>Industrial </c:v>
                </c:pt>
              </c:strCache>
            </c:strRef>
          </c:tx>
          <c:spPr>
            <a:solidFill>
              <a:schemeClr val="tx2"/>
            </a:solidFill>
            <a:ln>
              <a:solidFill>
                <a:schemeClr val="tx2"/>
              </a:solidFill>
            </a:ln>
          </c:spPr>
          <c:invertIfNegative val="0"/>
          <c:cat>
            <c:strRef>
              <c:f>'Industrial-Flex'!$H$19:$H$46</c:f>
              <c:strCache>
                <c:ptCount val="28"/>
                <c:pt idx="0">
                  <c:v>2015 Q1</c:v>
                </c:pt>
                <c:pt idx="1">
                  <c:v>2015 Q2</c:v>
                </c:pt>
                <c:pt idx="2">
                  <c:v>2015 Q3</c:v>
                </c:pt>
                <c:pt idx="3">
                  <c:v>2015 Q4</c:v>
                </c:pt>
                <c:pt idx="4">
                  <c:v>2016 Q1</c:v>
                </c:pt>
                <c:pt idx="5">
                  <c:v>2016 Q2</c:v>
                </c:pt>
                <c:pt idx="6">
                  <c:v>2016 Q3</c:v>
                </c:pt>
                <c:pt idx="7">
                  <c:v>2016 Q4</c:v>
                </c:pt>
                <c:pt idx="8">
                  <c:v>2017 Q1</c:v>
                </c:pt>
                <c:pt idx="9">
                  <c:v>2017 Q2</c:v>
                </c:pt>
                <c:pt idx="10">
                  <c:v>2017 Q3</c:v>
                </c:pt>
                <c:pt idx="11">
                  <c:v>2017 Q4</c:v>
                </c:pt>
                <c:pt idx="12">
                  <c:v>2018 Q1</c:v>
                </c:pt>
                <c:pt idx="13">
                  <c:v>2018 Q2</c:v>
                </c:pt>
                <c:pt idx="14">
                  <c:v>2018 Q3</c:v>
                </c:pt>
                <c:pt idx="15">
                  <c:v>2018 Q4</c:v>
                </c:pt>
                <c:pt idx="16">
                  <c:v>2019 Q1</c:v>
                </c:pt>
                <c:pt idx="17">
                  <c:v>2019 Q2</c:v>
                </c:pt>
                <c:pt idx="18">
                  <c:v>2019 Q3</c:v>
                </c:pt>
                <c:pt idx="19">
                  <c:v>2019 Q4</c:v>
                </c:pt>
                <c:pt idx="20">
                  <c:v>2020 Q1</c:v>
                </c:pt>
                <c:pt idx="21">
                  <c:v>2020 Q2</c:v>
                </c:pt>
                <c:pt idx="22">
                  <c:v>2020 Q3</c:v>
                </c:pt>
                <c:pt idx="23">
                  <c:v>2020 Q4</c:v>
                </c:pt>
                <c:pt idx="24">
                  <c:v>2021 Q1</c:v>
                </c:pt>
                <c:pt idx="25">
                  <c:v>2021 Q2</c:v>
                </c:pt>
                <c:pt idx="26">
                  <c:v>2021 Q3</c:v>
                </c:pt>
                <c:pt idx="27">
                  <c:v>2021 Q4 QTD</c:v>
                </c:pt>
              </c:strCache>
              <c:extLst/>
            </c:strRef>
          </c:cat>
          <c:val>
            <c:numRef>
              <c:f>'Industrial-Flex'!$I$19:$I$46</c:f>
              <c:numCache>
                <c:formatCode>##,###,###,##0_);[Red]\(##,###,###,##0\)</c:formatCode>
                <c:ptCount val="28"/>
                <c:pt idx="0">
                  <c:v>1608054</c:v>
                </c:pt>
                <c:pt idx="1">
                  <c:v>1392634</c:v>
                </c:pt>
                <c:pt idx="2">
                  <c:v>1250009</c:v>
                </c:pt>
                <c:pt idx="3">
                  <c:v>1317130</c:v>
                </c:pt>
                <c:pt idx="4">
                  <c:v>1348980</c:v>
                </c:pt>
                <c:pt idx="5">
                  <c:v>1404063</c:v>
                </c:pt>
                <c:pt idx="6">
                  <c:v>1345160</c:v>
                </c:pt>
                <c:pt idx="7">
                  <c:v>1253024</c:v>
                </c:pt>
                <c:pt idx="8">
                  <c:v>1274209</c:v>
                </c:pt>
                <c:pt idx="9">
                  <c:v>1058562</c:v>
                </c:pt>
                <c:pt idx="10">
                  <c:v>1023895</c:v>
                </c:pt>
                <c:pt idx="11">
                  <c:v>987163</c:v>
                </c:pt>
                <c:pt idx="12">
                  <c:v>854106</c:v>
                </c:pt>
                <c:pt idx="13">
                  <c:v>834491</c:v>
                </c:pt>
                <c:pt idx="14">
                  <c:v>1056212</c:v>
                </c:pt>
                <c:pt idx="15">
                  <c:v>909140</c:v>
                </c:pt>
                <c:pt idx="16">
                  <c:v>939815</c:v>
                </c:pt>
                <c:pt idx="17">
                  <c:v>792816</c:v>
                </c:pt>
                <c:pt idx="18">
                  <c:v>619418</c:v>
                </c:pt>
                <c:pt idx="19">
                  <c:v>661463</c:v>
                </c:pt>
                <c:pt idx="20">
                  <c:v>815271</c:v>
                </c:pt>
                <c:pt idx="21">
                  <c:v>782578</c:v>
                </c:pt>
                <c:pt idx="22">
                  <c:v>694767</c:v>
                </c:pt>
                <c:pt idx="23">
                  <c:v>725459</c:v>
                </c:pt>
                <c:pt idx="24">
                  <c:v>728086</c:v>
                </c:pt>
                <c:pt idx="25">
                  <c:v>393954</c:v>
                </c:pt>
                <c:pt idx="26">
                  <c:v>359823</c:v>
                </c:pt>
                <c:pt idx="27">
                  <c:v>362402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2E35-464B-B932-362B6A92BE8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8"/>
        <c:axId val="473719856"/>
        <c:axId val="473720248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'Industrial-Flex'!$K$47</c15:sqref>
                        </c15:formulaRef>
                      </c:ext>
                    </c:extLst>
                    <c:strCache>
                      <c:ptCount val="1"/>
                      <c:pt idx="0">
                        <c:v>Charlotte</c:v>
                      </c:pt>
                    </c:strCache>
                  </c:strRef>
                </c:tx>
                <c:invertIfNegative val="0"/>
                <c:cat>
                  <c:strRef>
                    <c:extLst>
                      <c:ext uri="{02D57815-91ED-43cb-92C2-25804820EDAC}">
                        <c15:formulaRef>
                          <c15:sqref>'Industrial-Flex'!$H$19:$H$46</c15:sqref>
                        </c15:formulaRef>
                      </c:ext>
                    </c:extLst>
                    <c:strCache>
                      <c:ptCount val="28"/>
                      <c:pt idx="0">
                        <c:v>2015 Q1</c:v>
                      </c:pt>
                      <c:pt idx="1">
                        <c:v>2015 Q2</c:v>
                      </c:pt>
                      <c:pt idx="2">
                        <c:v>2015 Q3</c:v>
                      </c:pt>
                      <c:pt idx="3">
                        <c:v>2015 Q4</c:v>
                      </c:pt>
                      <c:pt idx="4">
                        <c:v>2016 Q1</c:v>
                      </c:pt>
                      <c:pt idx="5">
                        <c:v>2016 Q2</c:v>
                      </c:pt>
                      <c:pt idx="6">
                        <c:v>2016 Q3</c:v>
                      </c:pt>
                      <c:pt idx="7">
                        <c:v>2016 Q4</c:v>
                      </c:pt>
                      <c:pt idx="8">
                        <c:v>2017 Q1</c:v>
                      </c:pt>
                      <c:pt idx="9">
                        <c:v>2017 Q2</c:v>
                      </c:pt>
                      <c:pt idx="10">
                        <c:v>2017 Q3</c:v>
                      </c:pt>
                      <c:pt idx="11">
                        <c:v>2017 Q4</c:v>
                      </c:pt>
                      <c:pt idx="12">
                        <c:v>2018 Q1</c:v>
                      </c:pt>
                      <c:pt idx="13">
                        <c:v>2018 Q2</c:v>
                      </c:pt>
                      <c:pt idx="14">
                        <c:v>2018 Q3</c:v>
                      </c:pt>
                      <c:pt idx="15">
                        <c:v>2018 Q4</c:v>
                      </c:pt>
                      <c:pt idx="16">
                        <c:v>2019 Q1</c:v>
                      </c:pt>
                      <c:pt idx="17">
                        <c:v>2019 Q2</c:v>
                      </c:pt>
                      <c:pt idx="18">
                        <c:v>2019 Q3</c:v>
                      </c:pt>
                      <c:pt idx="19">
                        <c:v>2019 Q4</c:v>
                      </c:pt>
                      <c:pt idx="20">
                        <c:v>2020 Q1</c:v>
                      </c:pt>
                      <c:pt idx="21">
                        <c:v>2020 Q2</c:v>
                      </c:pt>
                      <c:pt idx="22">
                        <c:v>2020 Q3</c:v>
                      </c:pt>
                      <c:pt idx="23">
                        <c:v>2020 Q4</c:v>
                      </c:pt>
                      <c:pt idx="24">
                        <c:v>2021 Q1</c:v>
                      </c:pt>
                      <c:pt idx="25">
                        <c:v>2021 Q2</c:v>
                      </c:pt>
                      <c:pt idx="26">
                        <c:v>2021 Q3</c:v>
                      </c:pt>
                      <c:pt idx="27">
                        <c:v>2021 Q4 QTD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'Industrial-Flex'!$J$19:$J$46</c15:sqref>
                        </c15:formulaRef>
                      </c:ext>
                    </c:extLst>
                    <c:numCache>
                      <c:formatCode>##,###,###,##0_);[Red]\(##,###,###,##0\)</c:formatCode>
                      <c:ptCount val="28"/>
                      <c:pt idx="0">
                        <c:v>620730</c:v>
                      </c:pt>
                      <c:pt idx="1">
                        <c:v>798419</c:v>
                      </c:pt>
                      <c:pt idx="2">
                        <c:v>767100</c:v>
                      </c:pt>
                      <c:pt idx="3">
                        <c:v>577178</c:v>
                      </c:pt>
                      <c:pt idx="4">
                        <c:v>530268</c:v>
                      </c:pt>
                      <c:pt idx="5">
                        <c:v>435612</c:v>
                      </c:pt>
                      <c:pt idx="6">
                        <c:v>393073</c:v>
                      </c:pt>
                      <c:pt idx="7">
                        <c:v>394567</c:v>
                      </c:pt>
                      <c:pt idx="8">
                        <c:v>331604</c:v>
                      </c:pt>
                      <c:pt idx="9">
                        <c:v>264443</c:v>
                      </c:pt>
                      <c:pt idx="10">
                        <c:v>265573</c:v>
                      </c:pt>
                      <c:pt idx="11">
                        <c:v>207937</c:v>
                      </c:pt>
                      <c:pt idx="12">
                        <c:v>236002</c:v>
                      </c:pt>
                      <c:pt idx="13">
                        <c:v>236457</c:v>
                      </c:pt>
                      <c:pt idx="14">
                        <c:v>258602</c:v>
                      </c:pt>
                      <c:pt idx="15">
                        <c:v>438315</c:v>
                      </c:pt>
                      <c:pt idx="16">
                        <c:v>464551</c:v>
                      </c:pt>
                      <c:pt idx="17">
                        <c:v>391837</c:v>
                      </c:pt>
                      <c:pt idx="18">
                        <c:v>337704</c:v>
                      </c:pt>
                      <c:pt idx="19">
                        <c:v>310021</c:v>
                      </c:pt>
                      <c:pt idx="20">
                        <c:v>587035</c:v>
                      </c:pt>
                      <c:pt idx="21">
                        <c:v>572644</c:v>
                      </c:pt>
                      <c:pt idx="22">
                        <c:v>601209</c:v>
                      </c:pt>
                      <c:pt idx="23">
                        <c:v>398296</c:v>
                      </c:pt>
                      <c:pt idx="24">
                        <c:v>310646</c:v>
                      </c:pt>
                      <c:pt idx="25">
                        <c:v>332540</c:v>
                      </c:pt>
                      <c:pt idx="26">
                        <c:v>335319</c:v>
                      </c:pt>
                      <c:pt idx="27">
                        <c:v>312617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1-2E35-464B-B932-362B6A92BE8F}"/>
                  </c:ext>
                </c:extLst>
              </c15:ser>
            </c15:filteredBarSeries>
            <c15:filteredBar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'Industrial-Flex'!$J$47</c15:sqref>
                        </c15:formulaRef>
                      </c:ext>
                    </c:extLst>
                    <c:strCache>
                      <c:ptCount val="1"/>
                      <c:pt idx="0">
                        <c:v>Collier</c:v>
                      </c:pt>
                    </c:strCache>
                  </c:strRef>
                </c:tx>
                <c:spPr>
                  <a:ln>
                    <a:solidFill>
                      <a:schemeClr val="tx2"/>
                    </a:solidFill>
                  </a:ln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'Industrial-Flex'!$H$19:$H$46</c15:sqref>
                        </c15:formulaRef>
                      </c:ext>
                    </c:extLst>
                    <c:strCache>
                      <c:ptCount val="28"/>
                      <c:pt idx="0">
                        <c:v>2015 Q1</c:v>
                      </c:pt>
                      <c:pt idx="1">
                        <c:v>2015 Q2</c:v>
                      </c:pt>
                      <c:pt idx="2">
                        <c:v>2015 Q3</c:v>
                      </c:pt>
                      <c:pt idx="3">
                        <c:v>2015 Q4</c:v>
                      </c:pt>
                      <c:pt idx="4">
                        <c:v>2016 Q1</c:v>
                      </c:pt>
                      <c:pt idx="5">
                        <c:v>2016 Q2</c:v>
                      </c:pt>
                      <c:pt idx="6">
                        <c:v>2016 Q3</c:v>
                      </c:pt>
                      <c:pt idx="7">
                        <c:v>2016 Q4</c:v>
                      </c:pt>
                      <c:pt idx="8">
                        <c:v>2017 Q1</c:v>
                      </c:pt>
                      <c:pt idx="9">
                        <c:v>2017 Q2</c:v>
                      </c:pt>
                      <c:pt idx="10">
                        <c:v>2017 Q3</c:v>
                      </c:pt>
                      <c:pt idx="11">
                        <c:v>2017 Q4</c:v>
                      </c:pt>
                      <c:pt idx="12">
                        <c:v>2018 Q1</c:v>
                      </c:pt>
                      <c:pt idx="13">
                        <c:v>2018 Q2</c:v>
                      </c:pt>
                      <c:pt idx="14">
                        <c:v>2018 Q3</c:v>
                      </c:pt>
                      <c:pt idx="15">
                        <c:v>2018 Q4</c:v>
                      </c:pt>
                      <c:pt idx="16">
                        <c:v>2019 Q1</c:v>
                      </c:pt>
                      <c:pt idx="17">
                        <c:v>2019 Q2</c:v>
                      </c:pt>
                      <c:pt idx="18">
                        <c:v>2019 Q3</c:v>
                      </c:pt>
                      <c:pt idx="19">
                        <c:v>2019 Q4</c:v>
                      </c:pt>
                      <c:pt idx="20">
                        <c:v>2020 Q1</c:v>
                      </c:pt>
                      <c:pt idx="21">
                        <c:v>2020 Q2</c:v>
                      </c:pt>
                      <c:pt idx="22">
                        <c:v>2020 Q3</c:v>
                      </c:pt>
                      <c:pt idx="23">
                        <c:v>2020 Q4</c:v>
                      </c:pt>
                      <c:pt idx="24">
                        <c:v>2021 Q1</c:v>
                      </c:pt>
                      <c:pt idx="25">
                        <c:v>2021 Q2</c:v>
                      </c:pt>
                      <c:pt idx="26">
                        <c:v>2021 Q3</c:v>
                      </c:pt>
                      <c:pt idx="27">
                        <c:v>2021 Q4 QTD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'Industrial-Flex'!$J$19:$J$46</c15:sqref>
                        </c15:formulaRef>
                      </c:ext>
                    </c:extLst>
                    <c:numCache>
                      <c:formatCode>##,###,###,##0_);[Red]\(##,###,###,##0\)</c:formatCode>
                      <c:ptCount val="28"/>
                      <c:pt idx="0">
                        <c:v>620730</c:v>
                      </c:pt>
                      <c:pt idx="1">
                        <c:v>798419</c:v>
                      </c:pt>
                      <c:pt idx="2">
                        <c:v>767100</c:v>
                      </c:pt>
                      <c:pt idx="3">
                        <c:v>577178</c:v>
                      </c:pt>
                      <c:pt idx="4">
                        <c:v>530268</c:v>
                      </c:pt>
                      <c:pt idx="5">
                        <c:v>435612</c:v>
                      </c:pt>
                      <c:pt idx="6">
                        <c:v>393073</c:v>
                      </c:pt>
                      <c:pt idx="7">
                        <c:v>394567</c:v>
                      </c:pt>
                      <c:pt idx="8">
                        <c:v>331604</c:v>
                      </c:pt>
                      <c:pt idx="9">
                        <c:v>264443</c:v>
                      </c:pt>
                      <c:pt idx="10">
                        <c:v>265573</c:v>
                      </c:pt>
                      <c:pt idx="11">
                        <c:v>207937</c:v>
                      </c:pt>
                      <c:pt idx="12">
                        <c:v>236002</c:v>
                      </c:pt>
                      <c:pt idx="13">
                        <c:v>236457</c:v>
                      </c:pt>
                      <c:pt idx="14">
                        <c:v>258602</c:v>
                      </c:pt>
                      <c:pt idx="15">
                        <c:v>438315</c:v>
                      </c:pt>
                      <c:pt idx="16">
                        <c:v>464551</c:v>
                      </c:pt>
                      <c:pt idx="17">
                        <c:v>391837</c:v>
                      </c:pt>
                      <c:pt idx="18">
                        <c:v>337704</c:v>
                      </c:pt>
                      <c:pt idx="19">
                        <c:v>310021</c:v>
                      </c:pt>
                      <c:pt idx="20">
                        <c:v>587035</c:v>
                      </c:pt>
                      <c:pt idx="21">
                        <c:v>572644</c:v>
                      </c:pt>
                      <c:pt idx="22">
                        <c:v>601209</c:v>
                      </c:pt>
                      <c:pt idx="23">
                        <c:v>398296</c:v>
                      </c:pt>
                      <c:pt idx="24">
                        <c:v>310646</c:v>
                      </c:pt>
                      <c:pt idx="25">
                        <c:v>332540</c:v>
                      </c:pt>
                      <c:pt idx="26">
                        <c:v>335319</c:v>
                      </c:pt>
                      <c:pt idx="27">
                        <c:v>312617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2-2E35-464B-B932-362B6A92BE8F}"/>
                  </c:ext>
                </c:extLst>
              </c15:ser>
            </c15:filteredBarSeries>
          </c:ext>
        </c:extLst>
      </c:barChart>
      <c:catAx>
        <c:axId val="47371985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473720248"/>
        <c:crosses val="autoZero"/>
        <c:auto val="1"/>
        <c:lblAlgn val="ctr"/>
        <c:lblOffset val="100"/>
        <c:noMultiLvlLbl val="0"/>
      </c:catAx>
      <c:valAx>
        <c:axId val="473720248"/>
        <c:scaling>
          <c:orientation val="minMax"/>
        </c:scaling>
        <c:delete val="0"/>
        <c:axPos val="l"/>
        <c:majorGridlines>
          <c:spPr>
            <a:ln w="3175"/>
          </c:spPr>
        </c:majorGridlines>
        <c:numFmt formatCode="##,###,###,##0_);[Red]\(##,###,###,##0\)" sourceLinked="1"/>
        <c:majorTickMark val="out"/>
        <c:minorTickMark val="none"/>
        <c:tickLblPos val="nextTo"/>
        <c:crossAx val="473719856"/>
        <c:crosses val="autoZero"/>
        <c:crossBetween val="between"/>
      </c:valAx>
      <c:spPr>
        <a:ln>
          <a:solidFill>
            <a:schemeClr val="tx2"/>
          </a:solidFill>
        </a:ln>
      </c:spPr>
    </c:plotArea>
    <c:plotVisOnly val="1"/>
    <c:dispBlanksAs val="gap"/>
    <c:showDLblsOverMax val="0"/>
  </c:chart>
  <c:spPr>
    <a:ln>
      <a:solidFill>
        <a:sysClr val="windowText" lastClr="000000"/>
      </a:solidFill>
    </a:ln>
  </c:spPr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43979" cy="465773"/>
          </a:xfrm>
          <a:prstGeom prst="rect">
            <a:avLst/>
          </a:prstGeom>
        </p:spPr>
        <p:txBody>
          <a:bodyPr vert="horz" lIns="91577" tIns="45789" rIns="91577" bIns="457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7531" y="0"/>
            <a:ext cx="3043979" cy="465773"/>
          </a:xfrm>
          <a:prstGeom prst="rect">
            <a:avLst/>
          </a:prstGeom>
        </p:spPr>
        <p:txBody>
          <a:bodyPr vert="horz" lIns="91577" tIns="45789" rIns="91577" bIns="45789" rtlCol="0"/>
          <a:lstStyle>
            <a:lvl1pPr algn="r">
              <a:defRPr sz="1200"/>
            </a:lvl1pPr>
          </a:lstStyle>
          <a:p>
            <a:fld id="{D58F631C-E75E-49F0-B99D-02E27B7090D6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8500"/>
            <a:ext cx="6207125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577" tIns="45789" rIns="91577" bIns="457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946" y="4422459"/>
            <a:ext cx="5617208" cy="4188778"/>
          </a:xfrm>
          <a:prstGeom prst="rect">
            <a:avLst/>
          </a:prstGeom>
        </p:spPr>
        <p:txBody>
          <a:bodyPr vert="horz" lIns="91577" tIns="45789" rIns="91577" bIns="457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41738"/>
            <a:ext cx="3043979" cy="465773"/>
          </a:xfrm>
          <a:prstGeom prst="rect">
            <a:avLst/>
          </a:prstGeom>
        </p:spPr>
        <p:txBody>
          <a:bodyPr vert="horz" lIns="91577" tIns="45789" rIns="91577" bIns="457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7531" y="8841738"/>
            <a:ext cx="3043979" cy="465773"/>
          </a:xfrm>
          <a:prstGeom prst="rect">
            <a:avLst/>
          </a:prstGeom>
        </p:spPr>
        <p:txBody>
          <a:bodyPr vert="horz" lIns="91577" tIns="45789" rIns="91577" bIns="45789" rtlCol="0" anchor="b"/>
          <a:lstStyle>
            <a:lvl1pPr algn="r">
              <a:defRPr sz="1200"/>
            </a:lvl1pPr>
          </a:lstStyle>
          <a:p>
            <a:fld id="{17F9808C-903A-490F-AA68-A68683DB2A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860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509872" y="0"/>
            <a:ext cx="13243109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6081656" y="-21511"/>
            <a:ext cx="4905488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6198795" y="-21511"/>
            <a:ext cx="46736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311154" y="2708476"/>
            <a:ext cx="4417807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11154" y="4421081"/>
            <a:ext cx="4413071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318325" y="1516829"/>
            <a:ext cx="28448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3E31461E-C867-44AD-8741-A9926459F3E9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6201185" y="6088284"/>
            <a:ext cx="46736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071360" y="5719967"/>
            <a:ext cx="3775456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198795" y="5719967"/>
            <a:ext cx="858221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CA11B144-B7A6-4B9A-B5EE-2E7A375BDC75}" type="slidenum">
              <a:rPr lang="en-US" smtClean="0"/>
              <a:t>‹#›</a:t>
            </a:fld>
            <a:endParaRPr lang="en-US"/>
          </a:p>
        </p:txBody>
      </p:sp>
      <p:sp>
        <p:nvSpPr>
          <p:cNvPr id="89" name="Rectangle 88"/>
          <p:cNvSpPr/>
          <p:nvPr/>
        </p:nvSpPr>
        <p:spPr>
          <a:xfrm>
            <a:off x="6201185" y="6088284"/>
            <a:ext cx="46736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1461E-C867-44AD-8741-A9926459F3E9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1B144-B7A6-4B9A-B5EE-2E7A375BDC7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1030147"/>
            <a:ext cx="1979271" cy="4780344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04395" y="1030147"/>
            <a:ext cx="7231605" cy="47803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1461E-C867-44AD-8741-A9926459F3E9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1B144-B7A6-4B9A-B5EE-2E7A375BDC7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562707" y="1371600"/>
            <a:ext cx="109728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20515-9100-45D8-BFF8-60016166DA5E}" type="datetimeFigureOut">
              <a:rPr lang="en-US" smtClean="0"/>
              <a:pPr/>
              <a:t>11/2/2021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D5C04-FFBA-4D56-89CC-539ABB50F43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828800" y="3331698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470297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20515-9100-45D8-BFF8-60016166DA5E}" type="datetimeFigureOut">
              <a:rPr lang="en-US" smtClean="0"/>
              <a:pPr/>
              <a:t>11/2/2021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D5C04-FFBA-4D56-89CC-539ABB50F43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6192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609600"/>
            <a:ext cx="94488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2507786"/>
            <a:ext cx="94488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20515-9100-45D8-BFF8-60016166DA5E}" type="datetimeFigureOut">
              <a:rPr lang="en-US" smtClean="0"/>
              <a:pPr/>
              <a:t>11/2/2021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66400" y="6416676"/>
            <a:ext cx="1016000" cy="365125"/>
          </a:xfrm>
        </p:spPr>
        <p:txBody>
          <a:bodyPr/>
          <a:lstStyle/>
          <a:p>
            <a:fld id="{45CD5C04-FFBA-4D56-89CC-539ABB50F43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7223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20515-9100-45D8-BFF8-60016166DA5E}" type="datetimeFigureOut">
              <a:rPr lang="en-US" smtClean="0"/>
              <a:pPr/>
              <a:t>11/2/2021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D5C04-FFBA-4D56-89CC-539ABB50F43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8917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9728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1535113"/>
            <a:ext cx="5389033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362201"/>
            <a:ext cx="5386917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362201"/>
            <a:ext cx="5389033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20515-9100-45D8-BFF8-60016166DA5E}" type="datetimeFigureOut">
              <a:rPr lang="en-US" smtClean="0"/>
              <a:pPr/>
              <a:t>11/2/2021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D5C04-FFBA-4D56-89CC-539ABB50F43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8015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20515-9100-45D8-BFF8-60016166DA5E}" type="datetimeFigureOut">
              <a:rPr lang="en-US" smtClean="0"/>
              <a:pPr/>
              <a:t>11/2/2021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D5C04-FFBA-4D56-89CC-539ABB50F43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5410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20515-9100-45D8-BFF8-60016166DA5E}" type="datetimeFigureOut">
              <a:rPr lang="en-US" smtClean="0"/>
              <a:pPr/>
              <a:t>11/2/2021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D5C04-FFBA-4D56-89CC-539ABB50F43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0752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1" y="1524001"/>
            <a:ext cx="4011084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20515-9100-45D8-BFF8-60016166DA5E}" type="datetimeFigureOut">
              <a:rPr lang="en-US" smtClean="0"/>
              <a:pPr/>
              <a:t>11/2/2021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D5C04-FFBA-4D56-89CC-539ABB50F43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6705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1461E-C867-44AD-8741-A9926459F3E9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1B144-B7A6-4B9A-B5EE-2E7A375BDC7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609600"/>
            <a:ext cx="73152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38400" y="1831975"/>
            <a:ext cx="73152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marL="0" indent="0" algn="l" rtl="0" eaLnBrk="1" latinLnBrk="0" hangingPunct="1">
              <a:buNone/>
              <a:defRPr sz="3200">
                <a:latin typeface="Georgia" panose="02040502050405020303" pitchFamily="18" charset="0"/>
              </a:defRPr>
            </a:lvl1pPr>
          </a:lstStyle>
          <a:p>
            <a:pPr marL="0" algn="l" rtl="0" eaLnBrk="1" latinLnBrk="0" hangingPunct="1"/>
            <a:r>
              <a:rPr kumimoji="0" lang="en-US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38400" y="1166787"/>
            <a:ext cx="73152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20515-9100-45D8-BFF8-60016166DA5E}" type="datetimeFigureOut">
              <a:rPr lang="en-US" smtClean="0"/>
              <a:pPr/>
              <a:t>11/2/2021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D5C04-FFBA-4D56-89CC-539ABB50F43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2100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20515-9100-45D8-BFF8-60016166DA5E}" type="datetimeFigureOut">
              <a:rPr lang="en-US" smtClean="0"/>
              <a:pPr/>
              <a:t>11/2/2021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D5C04-FFBA-4D56-89CC-539ABB50F43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2260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20515-9100-45D8-BFF8-60016166DA5E}" type="datetimeFigureOut">
              <a:rPr lang="en-US" smtClean="0"/>
              <a:pPr/>
              <a:t>11/2/2021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D5C04-FFBA-4D56-89CC-539ABB50F43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2727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F5AE7-DD90-4307-A25F-EEFD635D7B8A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2D6D3-EA4B-4A3B-8285-450BD3D9BD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4350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F5AE7-DD90-4307-A25F-EEFD635D7B8A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2D6D3-EA4B-4A3B-8285-450BD3D9BD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877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F5AE7-DD90-4307-A25F-EEFD635D7B8A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2D6D3-EA4B-4A3B-8285-450BD3D9BD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3565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F5AE7-DD90-4307-A25F-EEFD635D7B8A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2D6D3-EA4B-4A3B-8285-450BD3D9BD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3661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F5AE7-DD90-4307-A25F-EEFD635D7B8A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2D6D3-EA4B-4A3B-8285-450BD3D9BD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765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F5AE7-DD90-4307-A25F-EEFD635D7B8A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2D6D3-EA4B-4A3B-8285-450BD3D9BD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94771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F5AE7-DD90-4307-A25F-EEFD635D7B8A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2D6D3-EA4B-4A3B-8285-450BD3D9BD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4195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194" y="2900830"/>
            <a:ext cx="8849957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8194" y="4267201"/>
            <a:ext cx="8849956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1461E-C867-44AD-8741-A9926459F3E9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1B144-B7A6-4B9A-B5EE-2E7A375BDC7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F5AE7-DD90-4307-A25F-EEFD635D7B8A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2D6D3-EA4B-4A3B-8285-450BD3D9BD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23177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F5AE7-DD90-4307-A25F-EEFD635D7B8A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2D6D3-EA4B-4A3B-8285-450BD3D9BD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77670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F5AE7-DD90-4307-A25F-EEFD635D7B8A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2D6D3-EA4B-4A3B-8285-450BD3D9BD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7953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F5AE7-DD90-4307-A25F-EEFD635D7B8A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2D6D3-EA4B-4A3B-8285-450BD3D9BD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8230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1461E-C867-44AD-8741-A9926459F3E9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1B144-B7A6-4B9A-B5EE-2E7A375BDC7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389888" y="2313432"/>
            <a:ext cx="4559808" cy="34930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313431"/>
            <a:ext cx="4559808" cy="34930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82815" y="2316009"/>
            <a:ext cx="407619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88961" y="2974695"/>
            <a:ext cx="4559808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82450" y="2316010"/>
            <a:ext cx="4074289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536" y="2974695"/>
            <a:ext cx="4559808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1461E-C867-44AD-8741-A9926459F3E9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1B144-B7A6-4B9A-B5EE-2E7A375BDC7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1461E-C867-44AD-8741-A9926459F3E9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1B144-B7A6-4B9A-B5EE-2E7A375BDC7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1461E-C867-44AD-8741-A9926459F3E9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1B144-B7A6-4B9A-B5EE-2E7A375BDC7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509872" y="0"/>
            <a:ext cx="13243109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6081656" y="-21511"/>
            <a:ext cx="4905488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6198795" y="-21510"/>
            <a:ext cx="46736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1461E-C867-44AD-8741-A9926459F3E9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1B144-B7A6-4B9A-B5EE-2E7A375BDC75}" type="slidenum">
              <a:rPr lang="en-US" smtClean="0"/>
              <a:t>‹#›</a:t>
            </a:fld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1207429" y="601884"/>
            <a:ext cx="4749676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7859" y="856527"/>
            <a:ext cx="4120587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6201185" y="6088284"/>
            <a:ext cx="46736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188597" y="5724836"/>
            <a:ext cx="4658219" cy="365125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19777" y="2657435"/>
            <a:ext cx="4406096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15456" y="4136994"/>
            <a:ext cx="4398379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509872" y="0"/>
            <a:ext cx="13243109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6081656" y="-21511"/>
            <a:ext cx="4905488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6198795" y="-21510"/>
            <a:ext cx="46736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1207429" y="601884"/>
            <a:ext cx="4749676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6201185" y="6088284"/>
            <a:ext cx="46736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12565" y="2660904"/>
            <a:ext cx="4401312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0278" y="693795"/>
            <a:ext cx="4479497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12841" y="4133089"/>
            <a:ext cx="4400764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1461E-C867-44AD-8741-A9926459F3E9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188597" y="5724836"/>
            <a:ext cx="4658219" cy="365125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1B144-B7A6-4B9A-B5EE-2E7A375BDC7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406400" y="0"/>
            <a:ext cx="13243109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609600" y="333487"/>
            <a:ext cx="109728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6081656" y="-21511"/>
            <a:ext cx="4905488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6198795" y="-21510"/>
            <a:ext cx="46736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91320" y="1027664"/>
            <a:ext cx="9366325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91323" y="2323652"/>
            <a:ext cx="9036423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96517" y="22449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3E31461E-C867-44AD-8741-A9926459F3E9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188597" y="5852161"/>
            <a:ext cx="46695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198795" y="224492"/>
            <a:ext cx="17762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CA11B144-B7A6-4B9A-B5EE-2E7A375BDC75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283474"/>
            </a:gs>
            <a:gs pos="100000">
              <a:srgbClr val="283474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dirty="0"/>
              <a:t>Click to edit Master text styles</a:t>
            </a:r>
          </a:p>
          <a:p>
            <a:pPr lvl="1" eaLnBrk="1" latinLnBrk="0" hangingPunct="1"/>
            <a:r>
              <a:rPr kumimoji="0" lang="en-US" dirty="0"/>
              <a:t>Second level</a:t>
            </a:r>
          </a:p>
          <a:p>
            <a:pPr lvl="2" eaLnBrk="1" latinLnBrk="0" hangingPunct="1"/>
            <a:r>
              <a:rPr kumimoji="0" lang="en-US" dirty="0"/>
              <a:t>Third level</a:t>
            </a:r>
          </a:p>
          <a:p>
            <a:pPr lvl="3" eaLnBrk="1" latinLnBrk="0" hangingPunct="1"/>
            <a:r>
              <a:rPr kumimoji="0" lang="en-US" dirty="0"/>
              <a:t>Fourth level</a:t>
            </a:r>
          </a:p>
          <a:p>
            <a:pPr lvl="4" eaLnBrk="1" latinLnBrk="0" hangingPunct="1"/>
            <a:r>
              <a:rPr kumimoji="0" lang="en-US" dirty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" y="6416676"/>
            <a:ext cx="28448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  <a:latin typeface="Century" panose="02040604050505020304" pitchFamily="18" charset="0"/>
              </a:defRPr>
            </a:lvl1pPr>
          </a:lstStyle>
          <a:p>
            <a:fld id="{D6520515-9100-45D8-BFF8-60016166DA5E}" type="datetimeFigureOut">
              <a:rPr lang="en-US" smtClean="0"/>
              <a:pPr/>
              <a:t>11/2/2021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165600" y="6416676"/>
            <a:ext cx="38608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  <a:latin typeface="Century" panose="020406040505050203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0566400" y="6416676"/>
            <a:ext cx="1016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  <a:latin typeface="Century" panose="02040604050505020304" pitchFamily="18" charset="0"/>
              </a:defRPr>
            </a:lvl1pPr>
          </a:lstStyle>
          <a:p>
            <a:fld id="{45CD5C04-FFBA-4D56-89CC-539ABB50F43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058495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Century" panose="02040604050505020304" pitchFamily="18" charset="0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Century" panose="02040604050505020304" pitchFamily="18" charset="0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Century" panose="02040604050505020304" pitchFamily="18" charset="0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Century" panose="02040604050505020304" pitchFamily="18" charset="0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Century" panose="02040604050505020304" pitchFamily="18" charset="0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9F5AE7-DD90-4307-A25F-EEFD635D7B8A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12D6D3-EA4B-4A3B-8285-450BD3D9BD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207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3.jpeg"/><Relationship Id="rId11" Type="http://schemas.openxmlformats.org/officeDocument/2006/relationships/image" Target="../media/image58.png"/><Relationship Id="rId5" Type="http://schemas.openxmlformats.org/officeDocument/2006/relationships/image" Target="../media/image52.jpeg"/><Relationship Id="rId10" Type="http://schemas.openxmlformats.org/officeDocument/2006/relationships/image" Target="../media/image57.png"/><Relationship Id="rId4" Type="http://schemas.openxmlformats.org/officeDocument/2006/relationships/image" Target="../media/image51.jpg"/><Relationship Id="rId9" Type="http://schemas.openxmlformats.org/officeDocument/2006/relationships/image" Target="../media/image56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938" y="1752488"/>
            <a:ext cx="10058400" cy="426502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606055" y="797442"/>
            <a:ext cx="10962167" cy="77617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7B7E961-168F-4415-8494-B9E392777C03}"/>
              </a:ext>
            </a:extLst>
          </p:cNvPr>
          <p:cNvSpPr/>
          <p:nvPr/>
        </p:nvSpPr>
        <p:spPr>
          <a:xfrm>
            <a:off x="7002132" y="107843"/>
            <a:ext cx="264046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2000" b="1" dirty="0">
                <a:solidFill>
                  <a:schemeClr val="bg1"/>
                </a:solidFill>
              </a:rPr>
              <a:t>NABOR SYMPOSIUM</a:t>
            </a:r>
          </a:p>
        </p:txBody>
      </p:sp>
    </p:spTree>
    <p:extLst>
      <p:ext uri="{BB962C8B-B14F-4D97-AF65-F5344CB8AC3E}">
        <p14:creationId xmlns:p14="http://schemas.microsoft.com/office/powerpoint/2010/main" val="15020882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2106BF-92E5-4890-8278-9F91D71017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563" y="1207363"/>
            <a:ext cx="6993441" cy="466965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317A428-88AF-405A-8A64-502A85A0730F}"/>
              </a:ext>
            </a:extLst>
          </p:cNvPr>
          <p:cNvSpPr txBox="1"/>
          <p:nvPr/>
        </p:nvSpPr>
        <p:spPr>
          <a:xfrm>
            <a:off x="7954047" y="2237574"/>
            <a:ext cx="3652027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$2,500,00 </a:t>
            </a:r>
          </a:p>
          <a:p>
            <a:endParaRPr lang="en-US" sz="3600" b="1" dirty="0">
              <a:solidFill>
                <a:srgbClr val="FF0000"/>
              </a:solidFill>
            </a:endParaRPr>
          </a:p>
          <a:p>
            <a:r>
              <a:rPr lang="en-US" sz="3600" b="1" dirty="0">
                <a:solidFill>
                  <a:srgbClr val="FF0000"/>
                </a:solidFill>
              </a:rPr>
              <a:t>$87.06 </a:t>
            </a:r>
            <a:r>
              <a:rPr lang="en-US" sz="3600" b="1" dirty="0" err="1">
                <a:solidFill>
                  <a:srgbClr val="FF0000"/>
                </a:solidFill>
              </a:rPr>
              <a:t>psf</a:t>
            </a:r>
            <a:endParaRPr lang="en-US" sz="3600" b="1" dirty="0">
              <a:solidFill>
                <a:srgbClr val="FF0000"/>
              </a:solidFill>
            </a:endParaRPr>
          </a:p>
          <a:p>
            <a:endParaRPr lang="en-US" sz="3600" b="1" dirty="0">
              <a:solidFill>
                <a:srgbClr val="FF0000"/>
              </a:solidFill>
            </a:endParaRPr>
          </a:p>
          <a:p>
            <a:r>
              <a:rPr lang="en-US" sz="3600" b="1" dirty="0">
                <a:solidFill>
                  <a:srgbClr val="FF0000"/>
                </a:solidFill>
              </a:rPr>
              <a:t>28,716 </a:t>
            </a:r>
            <a:r>
              <a:rPr lang="en-US" sz="3600" b="1" dirty="0" err="1">
                <a:solidFill>
                  <a:srgbClr val="FF0000"/>
                </a:solidFill>
              </a:rPr>
              <a:t>sq.ft</a:t>
            </a:r>
            <a:r>
              <a:rPr lang="en-US" sz="3600" b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7B7C8E-3E09-4A76-BCC6-76568F44973D}"/>
              </a:ext>
            </a:extLst>
          </p:cNvPr>
          <p:cNvSpPr txBox="1"/>
          <p:nvPr/>
        </p:nvSpPr>
        <p:spPr>
          <a:xfrm>
            <a:off x="6542843" y="103858"/>
            <a:ext cx="62143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</a:rPr>
              <a:t>Industrial Market</a:t>
            </a:r>
          </a:p>
        </p:txBody>
      </p:sp>
    </p:spTree>
    <p:extLst>
      <p:ext uri="{BB962C8B-B14F-4D97-AF65-F5344CB8AC3E}">
        <p14:creationId xmlns:p14="http://schemas.microsoft.com/office/powerpoint/2010/main" val="2836389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98662-63A3-4171-B2D9-B5930F1EBE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Alico</a:t>
            </a:r>
            <a:r>
              <a:rPr lang="en-US" dirty="0"/>
              <a:t> Corridor - connector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8A7DA87-63D4-417D-9ADB-FC5BB522E7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81200" y="685800"/>
            <a:ext cx="8229600" cy="6096000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8EACB4C-9511-42EB-B194-66C804854C8D}"/>
              </a:ext>
            </a:extLst>
          </p:cNvPr>
          <p:cNvSpPr/>
          <p:nvPr/>
        </p:nvSpPr>
        <p:spPr>
          <a:xfrm>
            <a:off x="3810000" y="3733800"/>
            <a:ext cx="762000" cy="838200"/>
          </a:xfrm>
          <a:prstGeom prst="rect">
            <a:avLst/>
          </a:prstGeom>
          <a:solidFill>
            <a:srgbClr val="00B0F0">
              <a:alpha val="28000"/>
            </a:srgbClr>
          </a:solidFill>
          <a:ln w="95250" cap="rnd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Book Antiqua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E0D0003-B3AD-4AE4-9883-48100897AFE1}"/>
              </a:ext>
            </a:extLst>
          </p:cNvPr>
          <p:cNvCxnSpPr/>
          <p:nvPr/>
        </p:nvCxnSpPr>
        <p:spPr>
          <a:xfrm>
            <a:off x="6172200" y="4152900"/>
            <a:ext cx="2057400" cy="0"/>
          </a:xfrm>
          <a:prstGeom prst="line">
            <a:avLst/>
          </a:prstGeom>
          <a:ln w="76200">
            <a:solidFill>
              <a:srgbClr val="00B0F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A99933D7-9F45-4AC0-BF03-64E03360E98E}"/>
              </a:ext>
            </a:extLst>
          </p:cNvPr>
          <p:cNvCxnSpPr>
            <a:cxnSpLocks/>
          </p:cNvCxnSpPr>
          <p:nvPr/>
        </p:nvCxnSpPr>
        <p:spPr>
          <a:xfrm flipH="1">
            <a:off x="8229600" y="914400"/>
            <a:ext cx="1143000" cy="3238500"/>
          </a:xfrm>
          <a:prstGeom prst="line">
            <a:avLst/>
          </a:prstGeom>
          <a:ln w="76200">
            <a:solidFill>
              <a:srgbClr val="00B0F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3638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9F7C4-AC7B-41D5-A917-89EB500728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153400" cy="639762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Alico</a:t>
            </a:r>
            <a:r>
              <a:rPr lang="en-US" dirty="0"/>
              <a:t> Corridor - Connector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4162E36-9B39-4919-AF44-7EFA0F5F21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21569" y="914401"/>
            <a:ext cx="7948863" cy="5811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45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98662-63A3-4171-B2D9-B5930F1EBE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Alico</a:t>
            </a:r>
            <a:r>
              <a:rPr lang="en-US" dirty="0"/>
              <a:t> Corridor - connector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8A7DA87-63D4-417D-9ADB-FC5BB522E7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81200" y="685800"/>
            <a:ext cx="8229600" cy="6096000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8EACB4C-9511-42EB-B194-66C804854C8D}"/>
              </a:ext>
            </a:extLst>
          </p:cNvPr>
          <p:cNvSpPr/>
          <p:nvPr/>
        </p:nvSpPr>
        <p:spPr>
          <a:xfrm>
            <a:off x="3810000" y="3733800"/>
            <a:ext cx="762000" cy="838200"/>
          </a:xfrm>
          <a:prstGeom prst="rect">
            <a:avLst/>
          </a:prstGeom>
          <a:solidFill>
            <a:srgbClr val="00B0F0">
              <a:alpha val="28000"/>
            </a:srgbClr>
          </a:solidFill>
          <a:ln w="95250" cap="rnd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250F521-2AF3-4852-8944-AE33B1C1189B}"/>
              </a:ext>
            </a:extLst>
          </p:cNvPr>
          <p:cNvCxnSpPr>
            <a:cxnSpLocks/>
          </p:cNvCxnSpPr>
          <p:nvPr/>
        </p:nvCxnSpPr>
        <p:spPr>
          <a:xfrm flipV="1">
            <a:off x="3886200" y="2743200"/>
            <a:ext cx="152400" cy="609600"/>
          </a:xfrm>
          <a:prstGeom prst="line">
            <a:avLst/>
          </a:prstGeom>
          <a:ln w="76200">
            <a:solidFill>
              <a:srgbClr val="00B0F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C2E6122D-259C-430D-B05A-BE9E7B230E45}"/>
              </a:ext>
            </a:extLst>
          </p:cNvPr>
          <p:cNvCxnSpPr>
            <a:cxnSpLocks/>
          </p:cNvCxnSpPr>
          <p:nvPr/>
        </p:nvCxnSpPr>
        <p:spPr>
          <a:xfrm flipH="1">
            <a:off x="4038600" y="2057400"/>
            <a:ext cx="76200" cy="685800"/>
          </a:xfrm>
          <a:prstGeom prst="line">
            <a:avLst/>
          </a:prstGeom>
          <a:ln w="76200">
            <a:solidFill>
              <a:srgbClr val="00B0F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556D2F57-7D6E-41B3-B80F-561876755581}"/>
              </a:ext>
            </a:extLst>
          </p:cNvPr>
          <p:cNvCxnSpPr/>
          <p:nvPr/>
        </p:nvCxnSpPr>
        <p:spPr>
          <a:xfrm>
            <a:off x="3733800" y="1828800"/>
            <a:ext cx="381000" cy="228600"/>
          </a:xfrm>
          <a:prstGeom prst="line">
            <a:avLst/>
          </a:prstGeom>
          <a:ln w="76200">
            <a:solidFill>
              <a:srgbClr val="00B0F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6604D6D-5AC9-4F8D-AA51-5E4F90F44E18}"/>
              </a:ext>
            </a:extLst>
          </p:cNvPr>
          <p:cNvCxnSpPr/>
          <p:nvPr/>
        </p:nvCxnSpPr>
        <p:spPr>
          <a:xfrm>
            <a:off x="6477000" y="4114800"/>
            <a:ext cx="1828800" cy="0"/>
          </a:xfrm>
          <a:prstGeom prst="line">
            <a:avLst/>
          </a:prstGeom>
          <a:ln w="76200">
            <a:solidFill>
              <a:srgbClr val="00B0F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B8D047C-9E8A-4877-9BF9-C0C1474DE5DE}"/>
              </a:ext>
            </a:extLst>
          </p:cNvPr>
          <p:cNvCxnSpPr/>
          <p:nvPr/>
        </p:nvCxnSpPr>
        <p:spPr>
          <a:xfrm flipH="1">
            <a:off x="8305800" y="2895600"/>
            <a:ext cx="152400" cy="1143000"/>
          </a:xfrm>
          <a:prstGeom prst="line">
            <a:avLst/>
          </a:prstGeom>
          <a:ln w="76200">
            <a:solidFill>
              <a:srgbClr val="00B0F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BF6A628-FA92-4008-9FA9-D0837CB78518}"/>
              </a:ext>
            </a:extLst>
          </p:cNvPr>
          <p:cNvCxnSpPr/>
          <p:nvPr/>
        </p:nvCxnSpPr>
        <p:spPr>
          <a:xfrm flipH="1">
            <a:off x="8458200" y="1066800"/>
            <a:ext cx="685800" cy="1828800"/>
          </a:xfrm>
          <a:prstGeom prst="line">
            <a:avLst/>
          </a:prstGeom>
          <a:ln w="76200">
            <a:solidFill>
              <a:srgbClr val="00B0F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D242DB5-7F56-4FFE-BE57-E4B1D4D02BB1}"/>
              </a:ext>
            </a:extLst>
          </p:cNvPr>
          <p:cNvCxnSpPr/>
          <p:nvPr/>
        </p:nvCxnSpPr>
        <p:spPr>
          <a:xfrm flipH="1">
            <a:off x="9144000" y="914400"/>
            <a:ext cx="304800" cy="152400"/>
          </a:xfrm>
          <a:prstGeom prst="line">
            <a:avLst/>
          </a:prstGeom>
          <a:ln w="76200">
            <a:solidFill>
              <a:srgbClr val="00B0F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CBA8AD27-F46F-4AF2-A1CD-0E5FD4465178}"/>
              </a:ext>
            </a:extLst>
          </p:cNvPr>
          <p:cNvSpPr/>
          <p:nvPr/>
        </p:nvSpPr>
        <p:spPr>
          <a:xfrm>
            <a:off x="2895600" y="3352800"/>
            <a:ext cx="1295400" cy="990600"/>
          </a:xfrm>
          <a:prstGeom prst="roundRect">
            <a:avLst/>
          </a:prstGeom>
          <a:solidFill>
            <a:srgbClr val="FF0000">
              <a:alpha val="44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0853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3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4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AA954F-8B05-45E6-8284-19675C9249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F558DB7-01B8-4C9A-87D8-3FAE5161F1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82027" y="299792"/>
            <a:ext cx="9027946" cy="58633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3BACEB7-6DD2-416E-994E-E0D95E6F83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3606" y="6163121"/>
            <a:ext cx="6261135" cy="45114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2CB48D2-E1A2-4F34-B651-0578419029DA}"/>
              </a:ext>
            </a:extLst>
          </p:cNvPr>
          <p:cNvSpPr txBox="1"/>
          <p:nvPr/>
        </p:nvSpPr>
        <p:spPr>
          <a:xfrm rot="20544064">
            <a:off x="75414" y="1847654"/>
            <a:ext cx="1172694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highlight>
                  <a:srgbClr val="FFFF00"/>
                </a:highlight>
              </a:rPr>
              <a:t>1,152,000 </a:t>
            </a:r>
            <a:r>
              <a:rPr lang="en-US" sz="4000" b="1" dirty="0" err="1">
                <a:solidFill>
                  <a:srgbClr val="FF0000"/>
                </a:solidFill>
                <a:highlight>
                  <a:srgbClr val="FFFF00"/>
                </a:highlight>
              </a:rPr>
              <a:t>sqft</a:t>
            </a:r>
            <a:r>
              <a:rPr lang="en-US" sz="4000" b="1" dirty="0">
                <a:solidFill>
                  <a:srgbClr val="FF0000"/>
                </a:solidFill>
                <a:highlight>
                  <a:srgbClr val="FFFF00"/>
                </a:highlight>
              </a:rPr>
              <a:t> under construction in S. Fort Myers</a:t>
            </a:r>
          </a:p>
          <a:p>
            <a:endParaRPr lang="en-US" sz="4000" b="1" dirty="0">
              <a:solidFill>
                <a:srgbClr val="FF0000"/>
              </a:solidFill>
              <a:highlight>
                <a:srgbClr val="FFFF00"/>
              </a:highlight>
            </a:endParaRPr>
          </a:p>
          <a:p>
            <a:r>
              <a:rPr lang="en-US" sz="4000" b="1" dirty="0">
                <a:solidFill>
                  <a:srgbClr val="FF0000"/>
                </a:solidFill>
                <a:highlight>
                  <a:srgbClr val="FFFF00"/>
                </a:highlight>
              </a:rPr>
              <a:t>87% of the market</a:t>
            </a:r>
          </a:p>
        </p:txBody>
      </p:sp>
    </p:spTree>
    <p:extLst>
      <p:ext uri="{BB962C8B-B14F-4D97-AF65-F5344CB8AC3E}">
        <p14:creationId xmlns:p14="http://schemas.microsoft.com/office/powerpoint/2010/main" val="1121363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98662-63A3-4171-B2D9-B5930F1EBE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Alico</a:t>
            </a:r>
            <a:r>
              <a:rPr lang="en-US" dirty="0"/>
              <a:t> Corridor - connector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8A7DA87-63D4-417D-9ADB-FC5BB522E7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81200" y="671004"/>
            <a:ext cx="8229600" cy="6096000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8EACB4C-9511-42EB-B194-66C804854C8D}"/>
              </a:ext>
            </a:extLst>
          </p:cNvPr>
          <p:cNvSpPr/>
          <p:nvPr/>
        </p:nvSpPr>
        <p:spPr>
          <a:xfrm>
            <a:off x="3810000" y="3733800"/>
            <a:ext cx="762000" cy="838200"/>
          </a:xfrm>
          <a:prstGeom prst="rect">
            <a:avLst/>
          </a:prstGeom>
          <a:solidFill>
            <a:srgbClr val="00B0F0">
              <a:alpha val="28000"/>
            </a:srgbClr>
          </a:solidFill>
          <a:ln w="95250" cap="rnd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E0D0003-B3AD-4AE4-9883-48100897AFE1}"/>
              </a:ext>
            </a:extLst>
          </p:cNvPr>
          <p:cNvCxnSpPr/>
          <p:nvPr/>
        </p:nvCxnSpPr>
        <p:spPr>
          <a:xfrm>
            <a:off x="6172200" y="4152900"/>
            <a:ext cx="2057400" cy="0"/>
          </a:xfrm>
          <a:prstGeom prst="line">
            <a:avLst/>
          </a:prstGeom>
          <a:ln w="76200">
            <a:solidFill>
              <a:srgbClr val="00B0F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A99933D7-9F45-4AC0-BF03-64E03360E98E}"/>
              </a:ext>
            </a:extLst>
          </p:cNvPr>
          <p:cNvCxnSpPr>
            <a:cxnSpLocks/>
          </p:cNvCxnSpPr>
          <p:nvPr/>
        </p:nvCxnSpPr>
        <p:spPr>
          <a:xfrm flipH="1">
            <a:off x="8229600" y="911071"/>
            <a:ext cx="1143000" cy="3238500"/>
          </a:xfrm>
          <a:prstGeom prst="line">
            <a:avLst/>
          </a:prstGeom>
          <a:ln w="76200">
            <a:solidFill>
              <a:srgbClr val="00B0F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250F521-2AF3-4852-8944-AE33B1C1189B}"/>
              </a:ext>
            </a:extLst>
          </p:cNvPr>
          <p:cNvCxnSpPr>
            <a:cxnSpLocks/>
          </p:cNvCxnSpPr>
          <p:nvPr/>
        </p:nvCxnSpPr>
        <p:spPr>
          <a:xfrm flipV="1">
            <a:off x="3886200" y="2743200"/>
            <a:ext cx="152400" cy="609600"/>
          </a:xfrm>
          <a:prstGeom prst="line">
            <a:avLst/>
          </a:prstGeom>
          <a:ln w="76200">
            <a:solidFill>
              <a:srgbClr val="00B0F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C2E6122D-259C-430D-B05A-BE9E7B230E45}"/>
              </a:ext>
            </a:extLst>
          </p:cNvPr>
          <p:cNvCxnSpPr>
            <a:cxnSpLocks/>
          </p:cNvCxnSpPr>
          <p:nvPr/>
        </p:nvCxnSpPr>
        <p:spPr>
          <a:xfrm flipH="1">
            <a:off x="4038600" y="2057400"/>
            <a:ext cx="76200" cy="685800"/>
          </a:xfrm>
          <a:prstGeom prst="line">
            <a:avLst/>
          </a:prstGeom>
          <a:ln w="76200">
            <a:solidFill>
              <a:srgbClr val="00B0F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556D2F57-7D6E-41B3-B80F-561876755581}"/>
              </a:ext>
            </a:extLst>
          </p:cNvPr>
          <p:cNvCxnSpPr/>
          <p:nvPr/>
        </p:nvCxnSpPr>
        <p:spPr>
          <a:xfrm>
            <a:off x="3733800" y="1828800"/>
            <a:ext cx="381000" cy="228600"/>
          </a:xfrm>
          <a:prstGeom prst="line">
            <a:avLst/>
          </a:prstGeom>
          <a:ln w="76200">
            <a:solidFill>
              <a:srgbClr val="00B0F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E3C8E4E-E6C1-493F-835D-8D46623DB687}"/>
              </a:ext>
            </a:extLst>
          </p:cNvPr>
          <p:cNvSpPr/>
          <p:nvPr/>
        </p:nvSpPr>
        <p:spPr>
          <a:xfrm>
            <a:off x="2895600" y="3352800"/>
            <a:ext cx="1295400" cy="990600"/>
          </a:xfrm>
          <a:prstGeom prst="roundRect">
            <a:avLst/>
          </a:prstGeom>
          <a:solidFill>
            <a:srgbClr val="FF0000">
              <a:alpha val="44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51E5FF7-85BF-4BF7-BE58-D8F39DC10EDD}"/>
              </a:ext>
            </a:extLst>
          </p:cNvPr>
          <p:cNvSpPr/>
          <p:nvPr/>
        </p:nvSpPr>
        <p:spPr>
          <a:xfrm>
            <a:off x="5638800" y="4191000"/>
            <a:ext cx="4495800" cy="2514594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620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A5D042-A682-465C-9B4D-9A02C45306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Residential Explosion</a:t>
            </a:r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2E1BCD27-E699-4A10-A4A8-918A8D539B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1" y="1126724"/>
            <a:ext cx="8706555" cy="5440362"/>
          </a:xfrm>
        </p:spPr>
      </p:pic>
    </p:spTree>
    <p:extLst>
      <p:ext uri="{BB962C8B-B14F-4D97-AF65-F5344CB8AC3E}">
        <p14:creationId xmlns:p14="http://schemas.microsoft.com/office/powerpoint/2010/main" val="32318626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98662-63A3-4171-B2D9-B5930F1EBE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Alico</a:t>
            </a:r>
            <a:r>
              <a:rPr lang="en-US" dirty="0"/>
              <a:t> Corridor - connector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8A7DA87-63D4-417D-9ADB-FC5BB522E7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81200" y="685800"/>
            <a:ext cx="8229600" cy="6096000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8EACB4C-9511-42EB-B194-66C804854C8D}"/>
              </a:ext>
            </a:extLst>
          </p:cNvPr>
          <p:cNvSpPr/>
          <p:nvPr/>
        </p:nvSpPr>
        <p:spPr>
          <a:xfrm>
            <a:off x="3810000" y="3733800"/>
            <a:ext cx="762000" cy="838200"/>
          </a:xfrm>
          <a:prstGeom prst="rect">
            <a:avLst/>
          </a:prstGeom>
          <a:solidFill>
            <a:srgbClr val="00B0F0">
              <a:alpha val="28000"/>
            </a:srgbClr>
          </a:solidFill>
          <a:ln w="95250" cap="rnd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E0D0003-B3AD-4AE4-9883-48100897AFE1}"/>
              </a:ext>
            </a:extLst>
          </p:cNvPr>
          <p:cNvCxnSpPr/>
          <p:nvPr/>
        </p:nvCxnSpPr>
        <p:spPr>
          <a:xfrm>
            <a:off x="6172200" y="4152900"/>
            <a:ext cx="2057400" cy="0"/>
          </a:xfrm>
          <a:prstGeom prst="line">
            <a:avLst/>
          </a:prstGeom>
          <a:ln w="76200">
            <a:solidFill>
              <a:srgbClr val="00B0F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A99933D7-9F45-4AC0-BF03-64E03360E98E}"/>
              </a:ext>
            </a:extLst>
          </p:cNvPr>
          <p:cNvCxnSpPr>
            <a:cxnSpLocks/>
          </p:cNvCxnSpPr>
          <p:nvPr/>
        </p:nvCxnSpPr>
        <p:spPr>
          <a:xfrm flipH="1">
            <a:off x="8229600" y="911071"/>
            <a:ext cx="1143000" cy="3238500"/>
          </a:xfrm>
          <a:prstGeom prst="line">
            <a:avLst/>
          </a:prstGeom>
          <a:ln w="76200">
            <a:solidFill>
              <a:srgbClr val="00B0F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250F521-2AF3-4852-8944-AE33B1C1189B}"/>
              </a:ext>
            </a:extLst>
          </p:cNvPr>
          <p:cNvCxnSpPr>
            <a:cxnSpLocks/>
          </p:cNvCxnSpPr>
          <p:nvPr/>
        </p:nvCxnSpPr>
        <p:spPr>
          <a:xfrm flipV="1">
            <a:off x="3886200" y="2743200"/>
            <a:ext cx="152400" cy="609600"/>
          </a:xfrm>
          <a:prstGeom prst="line">
            <a:avLst/>
          </a:prstGeom>
          <a:ln w="76200">
            <a:solidFill>
              <a:srgbClr val="00B0F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C2E6122D-259C-430D-B05A-BE9E7B230E45}"/>
              </a:ext>
            </a:extLst>
          </p:cNvPr>
          <p:cNvCxnSpPr>
            <a:cxnSpLocks/>
          </p:cNvCxnSpPr>
          <p:nvPr/>
        </p:nvCxnSpPr>
        <p:spPr>
          <a:xfrm flipH="1">
            <a:off x="4038600" y="2057400"/>
            <a:ext cx="76200" cy="685800"/>
          </a:xfrm>
          <a:prstGeom prst="line">
            <a:avLst/>
          </a:prstGeom>
          <a:ln w="76200">
            <a:solidFill>
              <a:srgbClr val="00B0F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556D2F57-7D6E-41B3-B80F-561876755581}"/>
              </a:ext>
            </a:extLst>
          </p:cNvPr>
          <p:cNvCxnSpPr/>
          <p:nvPr/>
        </p:nvCxnSpPr>
        <p:spPr>
          <a:xfrm>
            <a:off x="3733800" y="1828800"/>
            <a:ext cx="381000" cy="228600"/>
          </a:xfrm>
          <a:prstGeom prst="line">
            <a:avLst/>
          </a:prstGeom>
          <a:ln w="76200">
            <a:solidFill>
              <a:srgbClr val="00B0F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E3C8E4E-E6C1-493F-835D-8D46623DB687}"/>
              </a:ext>
            </a:extLst>
          </p:cNvPr>
          <p:cNvSpPr/>
          <p:nvPr/>
        </p:nvSpPr>
        <p:spPr>
          <a:xfrm>
            <a:off x="2895600" y="3352800"/>
            <a:ext cx="1295400" cy="990600"/>
          </a:xfrm>
          <a:prstGeom prst="roundRect">
            <a:avLst/>
          </a:prstGeom>
          <a:solidFill>
            <a:srgbClr val="FF0000">
              <a:alpha val="44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51E5FF7-85BF-4BF7-BE58-D8F39DC10EDD}"/>
              </a:ext>
            </a:extLst>
          </p:cNvPr>
          <p:cNvSpPr/>
          <p:nvPr/>
        </p:nvSpPr>
        <p:spPr>
          <a:xfrm>
            <a:off x="5638800" y="4191000"/>
            <a:ext cx="4495800" cy="2514594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21A1E20-7014-430F-82FA-13E1EAEB451D}"/>
              </a:ext>
            </a:extLst>
          </p:cNvPr>
          <p:cNvSpPr/>
          <p:nvPr/>
        </p:nvSpPr>
        <p:spPr>
          <a:xfrm>
            <a:off x="4191000" y="1676401"/>
            <a:ext cx="3733802" cy="2514583"/>
          </a:xfrm>
          <a:prstGeom prst="roundRect">
            <a:avLst/>
          </a:prstGeom>
          <a:noFill/>
          <a:ln w="76200">
            <a:solidFill>
              <a:srgbClr val="FF000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664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10584B-FD76-43F6-B626-08EDC0C926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84A45D6-09EB-4C7B-9366-D53F71B57E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6647" y="115388"/>
            <a:ext cx="11578069" cy="6590212"/>
          </a:xfrm>
        </p:spPr>
      </p:pic>
    </p:spTree>
    <p:extLst>
      <p:ext uri="{BB962C8B-B14F-4D97-AF65-F5344CB8AC3E}">
        <p14:creationId xmlns:p14="http://schemas.microsoft.com/office/powerpoint/2010/main" val="37275602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6195646" y="2178012"/>
            <a:ext cx="5996354" cy="2501975"/>
          </a:xfrm>
        </p:spPr>
        <p:txBody>
          <a:bodyPr>
            <a:no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COLLIER        7.3%   $29.13/sf</a:t>
            </a:r>
            <a:b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LEE                 5.2%   $20.36/sf</a:t>
            </a:r>
            <a:b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CHARLOTTE  3.6%   $19.10/sf	</a:t>
            </a:r>
            <a:r>
              <a:rPr lang="en-US" sz="2400" b="1" dirty="0">
                <a:solidFill>
                  <a:srgbClr val="0070C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752492" y="94465"/>
            <a:ext cx="37103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      OFFICE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41FB01-1CA4-465D-A5D4-77BBD79E9F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2811" y="871671"/>
            <a:ext cx="3999432" cy="130634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E096C41-4D80-49C2-B790-36A2547CBC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299" y="3413374"/>
            <a:ext cx="5334390" cy="33732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508AADB-BA2F-4DFA-AF31-1FD889B67C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299" y="71390"/>
            <a:ext cx="5334389" cy="3327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3740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AD04D0-AFC8-4185-8373-CCD7B20821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2230" y="903387"/>
            <a:ext cx="8867026" cy="55239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7C9DE13-5471-4F67-AD32-DEA7CB1D642A}"/>
              </a:ext>
            </a:extLst>
          </p:cNvPr>
          <p:cNvSpPr txBox="1"/>
          <p:nvPr/>
        </p:nvSpPr>
        <p:spPr>
          <a:xfrm>
            <a:off x="4651900" y="123508"/>
            <a:ext cx="62143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1800" b="1" dirty="0">
                <a:solidFill>
                  <a:schemeClr val="bg1"/>
                </a:solidFill>
              </a:rPr>
              <a:t>Braves or Astros?</a:t>
            </a:r>
          </a:p>
        </p:txBody>
      </p:sp>
    </p:spTree>
    <p:extLst>
      <p:ext uri="{BB962C8B-B14F-4D97-AF65-F5344CB8AC3E}">
        <p14:creationId xmlns:p14="http://schemas.microsoft.com/office/powerpoint/2010/main" val="17663903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M:\Marketing\LOGO\Watermark Log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6698" y="2635530"/>
            <a:ext cx="1084387" cy="1067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6B507AB-424E-4786-8766-0A8AD00843A0}"/>
              </a:ext>
            </a:extLst>
          </p:cNvPr>
          <p:cNvSpPr/>
          <p:nvPr/>
        </p:nvSpPr>
        <p:spPr>
          <a:xfrm>
            <a:off x="4987363" y="3198168"/>
            <a:ext cx="22172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b="1" dirty="0">
                <a:solidFill>
                  <a:prstClr val="white"/>
                </a:solidFill>
              </a:rPr>
              <a:t>Office Market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D24AA2D-6F86-4BEA-909F-F36E3383AF63}"/>
              </a:ext>
            </a:extLst>
          </p:cNvPr>
          <p:cNvSpPr/>
          <p:nvPr/>
        </p:nvSpPr>
        <p:spPr>
          <a:xfrm>
            <a:off x="6881663" y="12309"/>
            <a:ext cx="22172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b="1" dirty="0">
                <a:solidFill>
                  <a:prstClr val="white"/>
                </a:solidFill>
              </a:rPr>
              <a:t>Office Market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D5DA5E-6DD8-46F6-8A60-CEBD9B7D25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4594" y="770100"/>
            <a:ext cx="9125146" cy="551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6716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122146" y="126609"/>
            <a:ext cx="46537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OFFICE UNDER CONSTRUCTION</a:t>
            </a:r>
          </a:p>
        </p:txBody>
      </p:sp>
      <p:pic>
        <p:nvPicPr>
          <p:cNvPr id="12290" name="Picture 2" descr="M:\Marketing\LOGO\Watermark Log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2855" y="5259563"/>
            <a:ext cx="1110963" cy="1094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3CAF1C9-4CAE-4FE6-A283-B995452983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255" y="1098087"/>
            <a:ext cx="10475781" cy="15169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015A2E0-1B8E-43D5-B90C-D4907A03DD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255" y="2747000"/>
            <a:ext cx="5895677" cy="360666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70336AA-6153-4907-89CA-4EA37F977599}"/>
              </a:ext>
            </a:extLst>
          </p:cNvPr>
          <p:cNvSpPr txBox="1"/>
          <p:nvPr/>
        </p:nvSpPr>
        <p:spPr>
          <a:xfrm>
            <a:off x="6966409" y="2875175"/>
            <a:ext cx="42874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</a:rPr>
              <a:t>NeoGenomics</a:t>
            </a:r>
            <a:r>
              <a:rPr lang="en-US" sz="2000" b="1" dirty="0">
                <a:solidFill>
                  <a:srgbClr val="FF0000"/>
                </a:solidFill>
              </a:rPr>
              <a:t>  150,000 </a:t>
            </a:r>
            <a:r>
              <a:rPr lang="en-US" sz="2000" b="1" dirty="0" err="1">
                <a:solidFill>
                  <a:srgbClr val="FF0000"/>
                </a:solidFill>
              </a:rPr>
              <a:t>sq.ft</a:t>
            </a:r>
            <a:r>
              <a:rPr lang="en-US" sz="2000" b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C630AE4-202E-4FB9-A397-83336EE068E1}"/>
              </a:ext>
            </a:extLst>
          </p:cNvPr>
          <p:cNvSpPr txBox="1"/>
          <p:nvPr/>
        </p:nvSpPr>
        <p:spPr>
          <a:xfrm>
            <a:off x="6966409" y="3402715"/>
            <a:ext cx="38094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Alta Resources  97,000 </a:t>
            </a:r>
            <a:r>
              <a:rPr lang="en-US" sz="2000" b="1" dirty="0" err="1">
                <a:solidFill>
                  <a:srgbClr val="FF0000"/>
                </a:solidFill>
              </a:rPr>
              <a:t>sq.ft</a:t>
            </a:r>
            <a:r>
              <a:rPr lang="en-US" sz="2000" b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1D0EAFB-D4B7-4E21-8428-5EE2F1191EC6}"/>
              </a:ext>
            </a:extLst>
          </p:cNvPr>
          <p:cNvSpPr txBox="1"/>
          <p:nvPr/>
        </p:nvSpPr>
        <p:spPr>
          <a:xfrm>
            <a:off x="6966409" y="3902697"/>
            <a:ext cx="42402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Frantz Surgical   60,900 </a:t>
            </a:r>
            <a:r>
              <a:rPr lang="en-US" sz="2000" b="1" dirty="0" err="1">
                <a:solidFill>
                  <a:srgbClr val="FF0000"/>
                </a:solidFill>
              </a:rPr>
              <a:t>sq.ft</a:t>
            </a:r>
            <a:r>
              <a:rPr lang="en-US" sz="2000" b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2D387C1-86A7-4BAD-B22C-C9351954377A}"/>
              </a:ext>
            </a:extLst>
          </p:cNvPr>
          <p:cNvSpPr txBox="1"/>
          <p:nvPr/>
        </p:nvSpPr>
        <p:spPr>
          <a:xfrm>
            <a:off x="6966409" y="4430237"/>
            <a:ext cx="45814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Encompass/Lee Health 50,000 </a:t>
            </a:r>
            <a:r>
              <a:rPr lang="en-US" sz="2000" b="1" dirty="0" err="1">
                <a:solidFill>
                  <a:srgbClr val="FF0000"/>
                </a:solidFill>
              </a:rPr>
              <a:t>sq.ft</a:t>
            </a:r>
            <a:r>
              <a:rPr lang="en-US" sz="2000" b="1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32860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 rot="10800000" flipV="1">
            <a:off x="8510953" y="2195833"/>
            <a:ext cx="315572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$10,500,000</a:t>
            </a:r>
          </a:p>
          <a:p>
            <a:pPr algn="ctr"/>
            <a:endParaRPr lang="en-US" sz="28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algn="ctr"/>
            <a:r>
              <a:rPr lang="en-US" sz="28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$210 </a:t>
            </a:r>
            <a:r>
              <a:rPr lang="en-US" sz="2800" b="1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psf</a:t>
            </a:r>
            <a:endParaRPr lang="en-US" sz="28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algn="ctr"/>
            <a:endParaRPr lang="en-US" sz="28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algn="ctr"/>
            <a:r>
              <a:rPr lang="en-US" sz="28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49,900 </a:t>
            </a:r>
            <a:r>
              <a:rPr lang="en-US" sz="2800" b="1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sq.ft</a:t>
            </a:r>
            <a:r>
              <a:rPr lang="en-US" sz="28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242538" y="105508"/>
            <a:ext cx="45368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COLLIER OFFICE SALES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5A7151B-69AC-480F-8C28-2075D6B289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425" y="766976"/>
            <a:ext cx="7734174" cy="55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5686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23E1A5-EACE-413A-B4D6-36FBBF3A4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609600"/>
          </a:xfrm>
        </p:spPr>
        <p:txBody>
          <a:bodyPr>
            <a:normAutofit fontScale="90000"/>
          </a:bodyPr>
          <a:lstStyle/>
          <a:p>
            <a:r>
              <a:rPr lang="en-US" dirty="0"/>
              <a:t>2721 Del Prado Blvd. S.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7629863-2260-49BD-BD1D-8FDD261621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33212" y="609601"/>
            <a:ext cx="8477589" cy="609697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782A10F-5CCE-47B0-B8D4-6B0C5C19670C}"/>
              </a:ext>
            </a:extLst>
          </p:cNvPr>
          <p:cNvSpPr txBox="1"/>
          <p:nvPr/>
        </p:nvSpPr>
        <p:spPr>
          <a:xfrm>
            <a:off x="1733211" y="729102"/>
            <a:ext cx="47244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highlight>
                  <a:srgbClr val="FFFF00"/>
                </a:highlight>
                <a:latin typeface="Book Antiqua"/>
              </a:rPr>
              <a:t>$13,996,600</a:t>
            </a:r>
          </a:p>
          <a:p>
            <a:r>
              <a:rPr lang="en-US" sz="4400" b="1" dirty="0">
                <a:solidFill>
                  <a:srgbClr val="FF0000"/>
                </a:solidFill>
                <a:highlight>
                  <a:srgbClr val="FFFF00"/>
                </a:highlight>
                <a:latin typeface="Book Antiqua"/>
              </a:rPr>
              <a:t>$357 </a:t>
            </a:r>
            <a:r>
              <a:rPr lang="en-US" sz="4400" b="1" dirty="0" err="1">
                <a:solidFill>
                  <a:srgbClr val="FF0000"/>
                </a:solidFill>
                <a:highlight>
                  <a:srgbClr val="FFFF00"/>
                </a:highlight>
                <a:latin typeface="Book Antiqua"/>
              </a:rPr>
              <a:t>psf</a:t>
            </a:r>
            <a:endParaRPr lang="en-US" sz="4400" b="1" dirty="0">
              <a:solidFill>
                <a:srgbClr val="FF0000"/>
              </a:solidFill>
              <a:highlight>
                <a:srgbClr val="FFFF00"/>
              </a:highlight>
              <a:latin typeface="Book Antiqua"/>
            </a:endParaRPr>
          </a:p>
          <a:p>
            <a:r>
              <a:rPr lang="en-US" sz="4400" b="1" dirty="0">
                <a:solidFill>
                  <a:srgbClr val="FF0000"/>
                </a:solidFill>
                <a:highlight>
                  <a:srgbClr val="FFFF00"/>
                </a:highlight>
                <a:latin typeface="Book Antiqua"/>
              </a:rPr>
              <a:t>39,162 </a:t>
            </a:r>
            <a:r>
              <a:rPr lang="en-US" sz="4400" b="1" dirty="0" err="1">
                <a:solidFill>
                  <a:srgbClr val="FF0000"/>
                </a:solidFill>
                <a:highlight>
                  <a:srgbClr val="FFFF00"/>
                </a:highlight>
                <a:latin typeface="Book Antiqua"/>
              </a:rPr>
              <a:t>sq.ft</a:t>
            </a:r>
            <a:r>
              <a:rPr lang="en-US" sz="4400" b="1" dirty="0">
                <a:solidFill>
                  <a:srgbClr val="FF0000"/>
                </a:solidFill>
                <a:highlight>
                  <a:srgbClr val="FFFF00"/>
                </a:highlight>
                <a:latin typeface="Book Antiqua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EDAF87-5138-4621-B3F7-6F32D2E7E057}"/>
              </a:ext>
            </a:extLst>
          </p:cNvPr>
          <p:cNvSpPr txBox="1"/>
          <p:nvPr/>
        </p:nvSpPr>
        <p:spPr>
          <a:xfrm>
            <a:off x="5867400" y="5605678"/>
            <a:ext cx="434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highlight>
                  <a:srgbClr val="FFFF00"/>
                </a:highlight>
                <a:latin typeface="Book Antiqua"/>
              </a:rPr>
              <a:t>2018 Sold for $10,000,000</a:t>
            </a:r>
          </a:p>
        </p:txBody>
      </p:sp>
    </p:spTree>
    <p:extLst>
      <p:ext uri="{BB962C8B-B14F-4D97-AF65-F5344CB8AC3E}">
        <p14:creationId xmlns:p14="http://schemas.microsoft.com/office/powerpoint/2010/main" val="2502489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AE53159-690F-428D-9540-282ADAD3B4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25694" y="609601"/>
            <a:ext cx="8385106" cy="619021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F23E1A5-EACE-413A-B4D6-36FBBF3A4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609600"/>
          </a:xfrm>
        </p:spPr>
        <p:txBody>
          <a:bodyPr>
            <a:normAutofit fontScale="90000"/>
          </a:bodyPr>
          <a:lstStyle/>
          <a:p>
            <a:r>
              <a:rPr lang="en-US" dirty="0"/>
              <a:t>2565 Cleveland Avenue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782A10F-5CCE-47B0-B8D4-6B0C5C19670C}"/>
              </a:ext>
            </a:extLst>
          </p:cNvPr>
          <p:cNvSpPr txBox="1"/>
          <p:nvPr/>
        </p:nvSpPr>
        <p:spPr>
          <a:xfrm>
            <a:off x="1853126" y="714492"/>
            <a:ext cx="47244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highlight>
                  <a:srgbClr val="FFFF00"/>
                </a:highlight>
                <a:latin typeface="Book Antiqua"/>
              </a:rPr>
              <a:t>$7,000,000</a:t>
            </a:r>
          </a:p>
          <a:p>
            <a:r>
              <a:rPr lang="en-US" sz="4400" b="1" dirty="0">
                <a:solidFill>
                  <a:srgbClr val="FF0000"/>
                </a:solidFill>
                <a:highlight>
                  <a:srgbClr val="FFFF00"/>
                </a:highlight>
                <a:latin typeface="Book Antiqua"/>
              </a:rPr>
              <a:t>$779 </a:t>
            </a:r>
            <a:r>
              <a:rPr lang="en-US" sz="4400" b="1" dirty="0" err="1">
                <a:solidFill>
                  <a:srgbClr val="FF0000"/>
                </a:solidFill>
                <a:highlight>
                  <a:srgbClr val="FFFF00"/>
                </a:highlight>
                <a:latin typeface="Book Antiqua"/>
              </a:rPr>
              <a:t>psf</a:t>
            </a:r>
            <a:endParaRPr lang="en-US" sz="4400" b="1" dirty="0">
              <a:solidFill>
                <a:srgbClr val="FF0000"/>
              </a:solidFill>
              <a:highlight>
                <a:srgbClr val="FFFF00"/>
              </a:highlight>
              <a:latin typeface="Book Antiqua"/>
            </a:endParaRPr>
          </a:p>
          <a:p>
            <a:r>
              <a:rPr lang="en-US" sz="4400" b="1" dirty="0">
                <a:solidFill>
                  <a:srgbClr val="FF0000"/>
                </a:solidFill>
                <a:highlight>
                  <a:srgbClr val="FFFF00"/>
                </a:highlight>
                <a:latin typeface="Book Antiqua"/>
              </a:rPr>
              <a:t>8,991 </a:t>
            </a:r>
            <a:r>
              <a:rPr lang="en-US" sz="4400" b="1" dirty="0" err="1">
                <a:solidFill>
                  <a:srgbClr val="FF0000"/>
                </a:solidFill>
                <a:highlight>
                  <a:srgbClr val="FFFF00"/>
                </a:highlight>
                <a:latin typeface="Book Antiqua"/>
              </a:rPr>
              <a:t>sq.ft</a:t>
            </a:r>
            <a:r>
              <a:rPr lang="en-US" sz="4400" b="1" dirty="0">
                <a:solidFill>
                  <a:srgbClr val="FF0000"/>
                </a:solidFill>
                <a:highlight>
                  <a:srgbClr val="FFFF00"/>
                </a:highlight>
                <a:latin typeface="Book Antiqua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EDAF87-5138-4621-B3F7-6F32D2E7E057}"/>
              </a:ext>
            </a:extLst>
          </p:cNvPr>
          <p:cNvSpPr txBox="1"/>
          <p:nvPr/>
        </p:nvSpPr>
        <p:spPr>
          <a:xfrm>
            <a:off x="5867400" y="5605678"/>
            <a:ext cx="434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highlight>
                  <a:srgbClr val="FFFF00"/>
                </a:highlight>
                <a:latin typeface="Book Antiqua"/>
              </a:rPr>
              <a:t>2018 Sold for $6,000,000</a:t>
            </a:r>
          </a:p>
        </p:txBody>
      </p:sp>
    </p:spTree>
    <p:extLst>
      <p:ext uri="{BB962C8B-B14F-4D97-AF65-F5344CB8AC3E}">
        <p14:creationId xmlns:p14="http://schemas.microsoft.com/office/powerpoint/2010/main" val="2951679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C57BCE6-18B4-40DB-9957-94D2F05BFF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685800"/>
            <a:ext cx="9067800" cy="5715000"/>
          </a:xfrm>
          <a:prstGeom prst="rect">
            <a:avLst/>
          </a:prstGeom>
        </p:spPr>
      </p:pic>
      <p:sp>
        <p:nvSpPr>
          <p:cNvPr id="3" name="Arrow: Down 2">
            <a:extLst>
              <a:ext uri="{FF2B5EF4-FFF2-40B4-BE49-F238E27FC236}">
                <a16:creationId xmlns:a16="http://schemas.microsoft.com/office/drawing/2014/main" id="{EC09491D-4E5B-4F15-99AF-63E24238B05F}"/>
              </a:ext>
            </a:extLst>
          </p:cNvPr>
          <p:cNvSpPr/>
          <p:nvPr/>
        </p:nvSpPr>
        <p:spPr>
          <a:xfrm>
            <a:off x="9805532" y="1028700"/>
            <a:ext cx="742334" cy="160020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D75CF1-8BCA-4E55-836A-636ECC50AAC7}"/>
              </a:ext>
            </a:extLst>
          </p:cNvPr>
          <p:cNvSpPr txBox="1"/>
          <p:nvPr/>
        </p:nvSpPr>
        <p:spPr>
          <a:xfrm rot="16200000">
            <a:off x="9452799" y="1644134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7.5 months</a:t>
            </a:r>
          </a:p>
        </p:txBody>
      </p:sp>
    </p:spTree>
    <p:extLst>
      <p:ext uri="{BB962C8B-B14F-4D97-AF65-F5344CB8AC3E}">
        <p14:creationId xmlns:p14="http://schemas.microsoft.com/office/powerpoint/2010/main" val="3051896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6195646" y="2178012"/>
            <a:ext cx="5996354" cy="2501975"/>
          </a:xfrm>
        </p:spPr>
        <p:txBody>
          <a:bodyPr>
            <a:no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COLLIER        5.1%   $24.61/sf</a:t>
            </a:r>
            <a:b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LEE                 4.1%   $18.31/sf</a:t>
            </a:r>
            <a:b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CHARLOTTE  2.4%   $15.74/sf	</a:t>
            </a:r>
            <a:r>
              <a:rPr lang="en-US" sz="2400" b="1" dirty="0">
                <a:solidFill>
                  <a:srgbClr val="0070C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752492" y="94465"/>
            <a:ext cx="37103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      Retail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4FB82C-D39F-4216-B5E6-9C26436288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71" y="249284"/>
            <a:ext cx="6017215" cy="30053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268DFB9-5CA1-422D-8A5D-C4C63CBB99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64" y="3603368"/>
            <a:ext cx="5964322" cy="29013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59508DC-531A-42A4-BE92-07B18E70FD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4241" y="743201"/>
            <a:ext cx="3684318" cy="1493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4828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M:\Marketing\LOGO\Watermark Log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6698" y="2635530"/>
            <a:ext cx="1084387" cy="1067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AF35765-DE57-42DD-8636-F7384D1876FF}"/>
              </a:ext>
            </a:extLst>
          </p:cNvPr>
          <p:cNvSpPr/>
          <p:nvPr/>
        </p:nvSpPr>
        <p:spPr>
          <a:xfrm>
            <a:off x="7501630" y="1438504"/>
            <a:ext cx="414587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Collier      $258 </a:t>
            </a:r>
            <a:r>
              <a:rPr lang="en-US" sz="3200" b="1" dirty="0" err="1">
                <a:solidFill>
                  <a:srgbClr val="0070C0"/>
                </a:solidFill>
              </a:rPr>
              <a:t>psf</a:t>
            </a:r>
            <a:endParaRPr lang="en-US" sz="3200" b="1" dirty="0">
              <a:solidFill>
                <a:srgbClr val="0070C0"/>
              </a:solidFill>
            </a:endParaRPr>
          </a:p>
          <a:p>
            <a:endParaRPr lang="en-US" sz="3200" b="1" dirty="0">
              <a:solidFill>
                <a:srgbClr val="0070C0"/>
              </a:solidFill>
            </a:endParaRPr>
          </a:p>
          <a:p>
            <a:r>
              <a:rPr lang="en-US" sz="3200" b="1" dirty="0">
                <a:solidFill>
                  <a:srgbClr val="0070C0"/>
                </a:solidFill>
              </a:rPr>
              <a:t>Lee           $227 </a:t>
            </a:r>
            <a:r>
              <a:rPr lang="en-US" sz="3200" b="1" dirty="0" err="1">
                <a:solidFill>
                  <a:srgbClr val="0070C0"/>
                </a:solidFill>
              </a:rPr>
              <a:t>psf</a:t>
            </a:r>
            <a:endParaRPr lang="en-US" sz="3200" b="1" dirty="0">
              <a:solidFill>
                <a:srgbClr val="0070C0"/>
              </a:solidFill>
            </a:endParaRPr>
          </a:p>
          <a:p>
            <a:endParaRPr lang="en-US" sz="3200" b="1" dirty="0">
              <a:solidFill>
                <a:srgbClr val="0070C0"/>
              </a:solidFill>
            </a:endParaRPr>
          </a:p>
          <a:p>
            <a:r>
              <a:rPr lang="en-US" sz="3200" b="1" dirty="0">
                <a:solidFill>
                  <a:srgbClr val="0070C0"/>
                </a:solidFill>
              </a:rPr>
              <a:t>Charlotte $162 </a:t>
            </a:r>
            <a:r>
              <a:rPr lang="en-US" sz="3200" b="1" dirty="0" err="1">
                <a:solidFill>
                  <a:srgbClr val="0070C0"/>
                </a:solidFill>
              </a:rPr>
              <a:t>psf</a:t>
            </a:r>
            <a:endParaRPr lang="en-US" sz="32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6B507AB-424E-4786-8766-0A8AD00843A0}"/>
              </a:ext>
            </a:extLst>
          </p:cNvPr>
          <p:cNvSpPr/>
          <p:nvPr/>
        </p:nvSpPr>
        <p:spPr>
          <a:xfrm>
            <a:off x="4987363" y="3198168"/>
            <a:ext cx="22172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b="1" dirty="0">
                <a:solidFill>
                  <a:prstClr val="white"/>
                </a:solidFill>
              </a:rPr>
              <a:t>Office Market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D24AA2D-6F86-4BEA-909F-F36E3383AF63}"/>
              </a:ext>
            </a:extLst>
          </p:cNvPr>
          <p:cNvSpPr/>
          <p:nvPr/>
        </p:nvSpPr>
        <p:spPr>
          <a:xfrm>
            <a:off x="6881663" y="12309"/>
            <a:ext cx="21371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b="1" dirty="0">
                <a:solidFill>
                  <a:prstClr val="white"/>
                </a:solidFill>
              </a:rPr>
              <a:t>Retail Market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0565B4-ECF5-4516-A492-C5031558D4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149" y="927373"/>
            <a:ext cx="6830482" cy="513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7481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304B57-A3BD-4E92-8D55-46E604CCD0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435" y="695372"/>
            <a:ext cx="10580165" cy="569800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295292" y="123092"/>
            <a:ext cx="4343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COLLIER COUNTY RETAIL SALES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3943CA-BF8B-4E3F-BB2C-5EEF2CF14DA9}"/>
              </a:ext>
            </a:extLst>
          </p:cNvPr>
          <p:cNvSpPr txBox="1"/>
          <p:nvPr/>
        </p:nvSpPr>
        <p:spPr>
          <a:xfrm>
            <a:off x="697435" y="4577498"/>
            <a:ext cx="4109705" cy="181588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Vanderbilt Commons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$12,000,000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$346 </a:t>
            </a:r>
            <a:r>
              <a:rPr lang="en-US" sz="2800" b="1" dirty="0" err="1">
                <a:solidFill>
                  <a:schemeClr val="bg1"/>
                </a:solidFill>
              </a:rPr>
              <a:t>psf</a:t>
            </a:r>
            <a:endParaRPr lang="en-US" sz="2800" b="1" dirty="0">
              <a:solidFill>
                <a:schemeClr val="bg1"/>
              </a:solidFill>
            </a:endParaRP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34,723 </a:t>
            </a:r>
            <a:r>
              <a:rPr lang="en-US" sz="2800" b="1" dirty="0" err="1">
                <a:solidFill>
                  <a:schemeClr val="bg1"/>
                </a:solidFill>
              </a:rPr>
              <a:t>sq.ft</a:t>
            </a:r>
            <a:r>
              <a:rPr lang="en-US" sz="2800" b="1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301894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D26297D-8307-4E17-AC29-F45F722F7C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435" y="671848"/>
            <a:ext cx="10549685" cy="572153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295292" y="123092"/>
            <a:ext cx="4343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LEE COUNTY RETAIL SALES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3943CA-BF8B-4E3F-BB2C-5EEF2CF14DA9}"/>
              </a:ext>
            </a:extLst>
          </p:cNvPr>
          <p:cNvSpPr txBox="1"/>
          <p:nvPr/>
        </p:nvSpPr>
        <p:spPr>
          <a:xfrm>
            <a:off x="697435" y="4577498"/>
            <a:ext cx="4109705" cy="181588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Sprouts - Estero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$14,400,000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$480 </a:t>
            </a:r>
            <a:r>
              <a:rPr lang="en-US" sz="2800" b="1" dirty="0" err="1">
                <a:solidFill>
                  <a:schemeClr val="bg1"/>
                </a:solidFill>
              </a:rPr>
              <a:t>psf</a:t>
            </a:r>
            <a:endParaRPr lang="en-US" sz="2800" b="1" dirty="0">
              <a:solidFill>
                <a:schemeClr val="bg1"/>
              </a:solidFill>
            </a:endParaRP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30,000 </a:t>
            </a:r>
            <a:r>
              <a:rPr lang="en-US" sz="2800" b="1" dirty="0" err="1">
                <a:solidFill>
                  <a:schemeClr val="bg1"/>
                </a:solidFill>
              </a:rPr>
              <a:t>sq.ft</a:t>
            </a:r>
            <a:r>
              <a:rPr lang="en-US" sz="2800" b="1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381391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AC1D485-BC7B-4A27-8C6E-23CD2FFF25A7}"/>
              </a:ext>
            </a:extLst>
          </p:cNvPr>
          <p:cNvSpPr txBox="1"/>
          <p:nvPr/>
        </p:nvSpPr>
        <p:spPr>
          <a:xfrm>
            <a:off x="8929370" y="926445"/>
            <a:ext cx="260828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70C0"/>
                </a:solidFill>
              </a:rPr>
              <a:t>  </a:t>
            </a:r>
            <a:r>
              <a:rPr lang="en-US" sz="4400" b="1" dirty="0">
                <a:solidFill>
                  <a:srgbClr val="002060"/>
                </a:solidFill>
              </a:rPr>
              <a:t>Collier   $164 </a:t>
            </a:r>
            <a:r>
              <a:rPr lang="en-US" sz="4400" b="1" dirty="0" err="1">
                <a:solidFill>
                  <a:srgbClr val="002060"/>
                </a:solidFill>
              </a:rPr>
              <a:t>psf</a:t>
            </a:r>
            <a:endParaRPr lang="en-US" sz="4400" b="1" dirty="0">
              <a:solidFill>
                <a:srgbClr val="00206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FE27FD8-CB5C-422C-9B74-0137B7737D67}"/>
              </a:ext>
            </a:extLst>
          </p:cNvPr>
          <p:cNvSpPr txBox="1"/>
          <p:nvPr/>
        </p:nvSpPr>
        <p:spPr>
          <a:xfrm>
            <a:off x="8929370" y="4485005"/>
            <a:ext cx="250335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92D050"/>
                </a:solidFill>
              </a:rPr>
              <a:t>Lee</a:t>
            </a:r>
          </a:p>
          <a:p>
            <a:pPr algn="ctr"/>
            <a:r>
              <a:rPr lang="en-US" sz="4400" b="1" dirty="0">
                <a:solidFill>
                  <a:srgbClr val="92D050"/>
                </a:solidFill>
              </a:rPr>
              <a:t>$104psf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EE3627B-86BE-49FC-9BC7-6E3304449730}"/>
              </a:ext>
            </a:extLst>
          </p:cNvPr>
          <p:cNvSpPr txBox="1"/>
          <p:nvPr/>
        </p:nvSpPr>
        <p:spPr>
          <a:xfrm>
            <a:off x="7129670" y="48700"/>
            <a:ext cx="26082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Industrial Market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CDCD00A-519F-448D-8A32-AD2CDAA4111E}"/>
              </a:ext>
            </a:extLst>
          </p:cNvPr>
          <p:cNvSpPr txBox="1"/>
          <p:nvPr/>
        </p:nvSpPr>
        <p:spPr>
          <a:xfrm>
            <a:off x="8441635" y="2531165"/>
            <a:ext cx="319377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highlight>
                  <a:srgbClr val="FFFF00"/>
                </a:highlight>
              </a:rPr>
              <a:t>Avg. Lee Office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  <a:highlight>
                  <a:srgbClr val="FFFF00"/>
                </a:highlight>
              </a:rPr>
              <a:t>$146psf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034DF2D-F34B-43A9-ADFA-5216EDDA82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273" y="1032977"/>
            <a:ext cx="7195482" cy="4976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623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260123" y="140677"/>
            <a:ext cx="45368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CHARLOTTE RETAIL SALES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7B0DD2-BC41-457F-A604-D5AE1DA84D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777" y="322987"/>
            <a:ext cx="5405223" cy="293041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0E2CCEA-38B9-4100-A0EA-40A52CA09BD1}"/>
              </a:ext>
            </a:extLst>
          </p:cNvPr>
          <p:cNvSpPr txBox="1"/>
          <p:nvPr/>
        </p:nvSpPr>
        <p:spPr>
          <a:xfrm>
            <a:off x="3548514" y="2580996"/>
            <a:ext cx="14219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highlight>
                  <a:srgbClr val="0000FF"/>
                </a:highlight>
              </a:rPr>
              <a:t>$612 </a:t>
            </a:r>
            <a:r>
              <a:rPr lang="en-US" sz="2400" b="1" dirty="0" err="1">
                <a:solidFill>
                  <a:schemeClr val="bg1"/>
                </a:solidFill>
                <a:highlight>
                  <a:srgbClr val="0000FF"/>
                </a:highlight>
              </a:rPr>
              <a:t>psf</a:t>
            </a:r>
            <a:endParaRPr lang="en-US" sz="2400" b="1" dirty="0">
              <a:solidFill>
                <a:schemeClr val="bg1"/>
              </a:solidFill>
              <a:highlight>
                <a:srgbClr val="0000FF"/>
              </a:highlight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51948DB-1C16-425F-92D7-BD3E985F99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1" y="698259"/>
            <a:ext cx="5478784" cy="255767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66EAB64-4980-47AF-9F69-E5AA63033B64}"/>
              </a:ext>
            </a:extLst>
          </p:cNvPr>
          <p:cNvSpPr txBox="1"/>
          <p:nvPr/>
        </p:nvSpPr>
        <p:spPr>
          <a:xfrm>
            <a:off x="9820448" y="2580996"/>
            <a:ext cx="15561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highlight>
                  <a:srgbClr val="0000FF"/>
                </a:highlight>
              </a:rPr>
              <a:t>$869 </a:t>
            </a:r>
            <a:r>
              <a:rPr lang="en-US" sz="2400" b="1" dirty="0" err="1">
                <a:solidFill>
                  <a:schemeClr val="bg1"/>
                </a:solidFill>
                <a:highlight>
                  <a:srgbClr val="0000FF"/>
                </a:highlight>
              </a:rPr>
              <a:t>psf</a:t>
            </a:r>
            <a:endParaRPr lang="en-US" sz="2400" b="1" dirty="0">
              <a:solidFill>
                <a:schemeClr val="bg1"/>
              </a:solidFill>
              <a:highlight>
                <a:srgbClr val="0000FF"/>
              </a:highlight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2BE9296-C6E6-4A5B-97B2-D2C8006764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695" y="3253397"/>
            <a:ext cx="5188628" cy="327693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11BD470-718E-4A76-B3F8-568388893100}"/>
              </a:ext>
            </a:extLst>
          </p:cNvPr>
          <p:cNvSpPr txBox="1"/>
          <p:nvPr/>
        </p:nvSpPr>
        <p:spPr>
          <a:xfrm>
            <a:off x="3902927" y="5729201"/>
            <a:ext cx="16057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highlight>
                  <a:srgbClr val="0000FF"/>
                </a:highlight>
              </a:rPr>
              <a:t>$362 </a:t>
            </a:r>
            <a:r>
              <a:rPr lang="en-US" sz="2400" b="1" dirty="0" err="1">
                <a:solidFill>
                  <a:schemeClr val="bg1"/>
                </a:solidFill>
                <a:highlight>
                  <a:srgbClr val="0000FF"/>
                </a:highlight>
              </a:rPr>
              <a:t>psf</a:t>
            </a:r>
            <a:endParaRPr lang="en-US" sz="2400" b="1" dirty="0">
              <a:solidFill>
                <a:schemeClr val="bg1"/>
              </a:solidFill>
              <a:highlight>
                <a:srgbClr val="0000FF"/>
              </a:highlight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E949DE7-E8DB-4D60-8824-58FE105F29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6582" y="3253397"/>
            <a:ext cx="5718202" cy="327693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8010749-F241-41ED-9BEE-58FE7ED3B1CF}"/>
              </a:ext>
            </a:extLst>
          </p:cNvPr>
          <p:cNvSpPr txBox="1"/>
          <p:nvPr/>
        </p:nvSpPr>
        <p:spPr>
          <a:xfrm>
            <a:off x="9820448" y="5811073"/>
            <a:ext cx="15561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highlight>
                  <a:srgbClr val="0000FF"/>
                </a:highlight>
              </a:rPr>
              <a:t>$420 </a:t>
            </a:r>
            <a:r>
              <a:rPr lang="en-US" sz="2400" b="1" dirty="0" err="1">
                <a:solidFill>
                  <a:schemeClr val="bg1"/>
                </a:solidFill>
                <a:highlight>
                  <a:srgbClr val="0000FF"/>
                </a:highlight>
              </a:rPr>
              <a:t>psf</a:t>
            </a:r>
            <a:endParaRPr lang="en-US" sz="2400" b="1" dirty="0">
              <a:solidFill>
                <a:schemeClr val="bg1"/>
              </a:solidFill>
              <a:highlight>
                <a:srgbClr val="0000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2054706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091F1BB-5263-4C00-B94B-76A084BC9C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8300" y="609601"/>
            <a:ext cx="8915400" cy="5486399"/>
          </a:xfrm>
          <a:prstGeom prst="rect">
            <a:avLst/>
          </a:prstGeom>
        </p:spPr>
      </p:pic>
      <p:sp>
        <p:nvSpPr>
          <p:cNvPr id="5" name="Arrow: Down 4">
            <a:extLst>
              <a:ext uri="{FF2B5EF4-FFF2-40B4-BE49-F238E27FC236}">
                <a16:creationId xmlns:a16="http://schemas.microsoft.com/office/drawing/2014/main" id="{59B2C9F3-3EFF-4732-B1D3-25C477956D88}"/>
              </a:ext>
            </a:extLst>
          </p:cNvPr>
          <p:cNvSpPr/>
          <p:nvPr/>
        </p:nvSpPr>
        <p:spPr>
          <a:xfrm>
            <a:off x="9525000" y="1143000"/>
            <a:ext cx="838200" cy="137160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689478-0250-4367-87A1-F09FE93B0189}"/>
              </a:ext>
            </a:extLst>
          </p:cNvPr>
          <p:cNvSpPr txBox="1"/>
          <p:nvPr/>
        </p:nvSpPr>
        <p:spPr>
          <a:xfrm rot="16200000">
            <a:off x="9258301" y="1567934"/>
            <a:ext cx="1371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7.5 months</a:t>
            </a:r>
          </a:p>
        </p:txBody>
      </p:sp>
    </p:spTree>
    <p:extLst>
      <p:ext uri="{BB962C8B-B14F-4D97-AF65-F5344CB8AC3E}">
        <p14:creationId xmlns:p14="http://schemas.microsoft.com/office/powerpoint/2010/main" val="3459371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89EBBCB-A376-4BF2-B918-4F529BD1ACD8}"/>
              </a:ext>
            </a:extLst>
          </p:cNvPr>
          <p:cNvSpPr txBox="1"/>
          <p:nvPr/>
        </p:nvSpPr>
        <p:spPr>
          <a:xfrm>
            <a:off x="0" y="83734"/>
            <a:ext cx="121920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Pine Island Road Corridor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Less than 300 Acres Remain. More than $300 Million in Private Investments in the Works.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tar: 5 Points 4">
            <a:extLst>
              <a:ext uri="{FF2B5EF4-FFF2-40B4-BE49-F238E27FC236}">
                <a16:creationId xmlns:a16="http://schemas.microsoft.com/office/drawing/2014/main" id="{07DFBC97-64CA-4906-B0F0-4B23034E70D8}"/>
              </a:ext>
            </a:extLst>
          </p:cNvPr>
          <p:cNvSpPr/>
          <p:nvPr/>
        </p:nvSpPr>
        <p:spPr>
          <a:xfrm>
            <a:off x="5498757" y="5053914"/>
            <a:ext cx="271848" cy="259491"/>
          </a:xfrm>
          <a:prstGeom prst="star5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9623C99-AAC5-4D14-9432-1974A0B349F8}"/>
              </a:ext>
            </a:extLst>
          </p:cNvPr>
          <p:cNvSpPr txBox="1"/>
          <p:nvPr/>
        </p:nvSpPr>
        <p:spPr>
          <a:xfrm>
            <a:off x="5634681" y="4900025"/>
            <a:ext cx="17175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Crunch Fitness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DCBE205-7D70-4939-A765-2CAF324EF8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74" y="1101194"/>
            <a:ext cx="12168651" cy="5756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2596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913F232-E213-47F9-9D39-435483830493}"/>
              </a:ext>
            </a:extLst>
          </p:cNvPr>
          <p:cNvSpPr/>
          <p:nvPr/>
        </p:nvSpPr>
        <p:spPr>
          <a:xfrm>
            <a:off x="391885" y="4833257"/>
            <a:ext cx="11653935" cy="1763486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ECC5973-9716-40A9-8CC4-6BC004C24C39}"/>
              </a:ext>
            </a:extLst>
          </p:cNvPr>
          <p:cNvSpPr txBox="1"/>
          <p:nvPr/>
        </p:nvSpPr>
        <p:spPr>
          <a:xfrm>
            <a:off x="437002" y="5234980"/>
            <a:ext cx="1160881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Joe V’s Farmers Market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Breaking Ground 2021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7" name="Picture 6" descr="A house that has a sign on the side of a road&#10;&#10;Description automatically generated">
            <a:extLst>
              <a:ext uri="{FF2B5EF4-FFF2-40B4-BE49-F238E27FC236}">
                <a16:creationId xmlns:a16="http://schemas.microsoft.com/office/drawing/2014/main" id="{4380A4F6-54AF-45AA-AFEB-207EF4D6277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065" y="892846"/>
            <a:ext cx="5373420" cy="32219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D6D6EDE-38F1-449F-9CC6-C0905CDC7C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6412" y="892846"/>
            <a:ext cx="5373420" cy="3221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5498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913F232-E213-47F9-9D39-435483830493}"/>
              </a:ext>
            </a:extLst>
          </p:cNvPr>
          <p:cNvSpPr/>
          <p:nvPr/>
        </p:nvSpPr>
        <p:spPr>
          <a:xfrm>
            <a:off x="391885" y="4833257"/>
            <a:ext cx="11653935" cy="1763486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ED7E69-4000-46AF-BF62-0ECF413D5B89}"/>
              </a:ext>
            </a:extLst>
          </p:cNvPr>
          <p:cNvSpPr txBox="1"/>
          <p:nvPr/>
        </p:nvSpPr>
        <p:spPr>
          <a:xfrm>
            <a:off x="391885" y="5022502"/>
            <a:ext cx="1165393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Encompass Health Rehab Facility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80 Bed Medical Facility at the southwest corner of Pine Island Rd. &amp;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Pondella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Rd.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Breaking Ground 2021</a:t>
            </a:r>
          </a:p>
        </p:txBody>
      </p:sp>
      <p:pic>
        <p:nvPicPr>
          <p:cNvPr id="7" name="Picture 2" descr="Encompass Health announces purchase of land and plans to build a 50-bed  inpatient rehabilitation hospital in Clermont, Florida">
            <a:extLst>
              <a:ext uri="{FF2B5EF4-FFF2-40B4-BE49-F238E27FC236}">
                <a16:creationId xmlns:a16="http://schemas.microsoft.com/office/drawing/2014/main" id="{87B5D679-0328-470C-87E5-3448E0A270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5239" y="751932"/>
            <a:ext cx="6601201" cy="3713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844771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A4CC39"/>
                </a:solidFill>
              </a:rPr>
              <a:t>Lee County Multifamily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066800"/>
            <a:ext cx="8229600" cy="5791200"/>
          </a:xfrm>
        </p:spPr>
        <p:txBody>
          <a:bodyPr/>
          <a:lstStyle/>
          <a:p>
            <a:endParaRPr lang="en-US" b="1" dirty="0"/>
          </a:p>
          <a:p>
            <a:r>
              <a:rPr lang="en-US" b="1" dirty="0"/>
              <a:t>2,414 units under construction</a:t>
            </a:r>
          </a:p>
          <a:p>
            <a:endParaRPr lang="en-US" b="1" dirty="0"/>
          </a:p>
          <a:p>
            <a:r>
              <a:rPr lang="en-US" b="1" dirty="0"/>
              <a:t>4,928 units absorb in past 12 months</a:t>
            </a:r>
          </a:p>
          <a:p>
            <a:endParaRPr lang="en-US" b="1" dirty="0"/>
          </a:p>
          <a:p>
            <a:r>
              <a:rPr lang="en-US" b="1" dirty="0"/>
              <a:t>$1,670/month average rent</a:t>
            </a:r>
          </a:p>
          <a:p>
            <a:endParaRPr lang="en-US" b="1" dirty="0"/>
          </a:p>
          <a:p>
            <a:r>
              <a:rPr lang="en-US" b="1" dirty="0"/>
              <a:t>Avg. Sale Price per Unit - $229,000</a:t>
            </a:r>
          </a:p>
          <a:p>
            <a:endParaRPr lang="en-US" b="1" dirty="0"/>
          </a:p>
          <a:p>
            <a:r>
              <a:rPr lang="en-US" b="1" dirty="0"/>
              <a:t>2015 – 15,808 units          2021 – 26,759 units</a:t>
            </a:r>
          </a:p>
        </p:txBody>
      </p:sp>
    </p:spTree>
    <p:extLst>
      <p:ext uri="{BB962C8B-B14F-4D97-AF65-F5344CB8AC3E}">
        <p14:creationId xmlns:p14="http://schemas.microsoft.com/office/powerpoint/2010/main" val="362519149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AB6B1B5-A738-4578-B661-BB2EFBF27D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494" y="803377"/>
            <a:ext cx="10713011" cy="464308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1819AC4-0340-4246-BE58-8A1CF9051910}"/>
              </a:ext>
            </a:extLst>
          </p:cNvPr>
          <p:cNvSpPr txBox="1"/>
          <p:nvPr/>
        </p:nvSpPr>
        <p:spPr>
          <a:xfrm rot="19966888">
            <a:off x="1397030" y="2973033"/>
            <a:ext cx="1019287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highlight>
                  <a:srgbClr val="FF0000"/>
                </a:highlight>
                <a:latin typeface="Goudy Stout" panose="0202090407030B020401" pitchFamily="18" charset="0"/>
              </a:rPr>
              <a:t>4,932 units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770E639-879E-4F3E-A79C-8EBB90735B94}"/>
              </a:ext>
            </a:extLst>
          </p:cNvPr>
          <p:cNvSpPr/>
          <p:nvPr/>
        </p:nvSpPr>
        <p:spPr>
          <a:xfrm>
            <a:off x="6736406" y="0"/>
            <a:ext cx="31454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b="1" dirty="0">
                <a:solidFill>
                  <a:prstClr val="white"/>
                </a:solidFill>
              </a:rPr>
              <a:t>Colonial Corridor</a:t>
            </a:r>
          </a:p>
        </p:txBody>
      </p:sp>
    </p:spTree>
    <p:extLst>
      <p:ext uri="{BB962C8B-B14F-4D97-AF65-F5344CB8AC3E}">
        <p14:creationId xmlns:p14="http://schemas.microsoft.com/office/powerpoint/2010/main" val="2457376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23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87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411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411" tmFilter="0, 0; 0.125,0.2665; 0.25,0.4; 0.375,0.465; 0.5,0.5;  0.625,0.535; 0.75,0.6; 0.875,0.7335; 1,1">
                                          <p:stCondLst>
                                            <p:cond delay="141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05" tmFilter="0, 0; 0.125,0.2665; 0.25,0.4; 0.375,0.465; 0.5,0.5;  0.625,0.535; 0.75,0.6; 0.875,0.7335; 1,1">
                                          <p:stCondLst>
                                            <p:cond delay="281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49" tmFilter="0, 0; 0.125,0.2665; 0.25,0.4; 0.375,0.465; 0.5,0.5;  0.625,0.535; 0.75,0.6; 0.875,0.7335; 1,1">
                                          <p:stCondLst>
                                            <p:cond delay="351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55">
                                          <p:stCondLst>
                                            <p:cond delay="138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353" decel="50000">
                                          <p:stCondLst>
                                            <p:cond delay="143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55">
                                          <p:stCondLst>
                                            <p:cond delay="278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353" decel="50000">
                                          <p:stCondLst>
                                            <p:cond delay="284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55">
                                          <p:stCondLst>
                                            <p:cond delay="348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353" decel="50000">
                                          <p:stCondLst>
                                            <p:cond delay="354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55">
                                          <p:stCondLst>
                                            <p:cond delay="38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353" decel="50000">
                                          <p:stCondLst>
                                            <p:cond delay="389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2C3E669-D6C8-4241-8D12-44984EB7D6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-114300"/>
            <a:ext cx="10972800" cy="1143000"/>
          </a:xfrm>
        </p:spPr>
        <p:txBody>
          <a:bodyPr/>
          <a:lstStyle/>
          <a:p>
            <a:r>
              <a:rPr lang="en-US" dirty="0"/>
              <a:t>Lee County Multifamily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D4B8130-D4C5-4EAC-B861-37B10FDC80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4400" y="977906"/>
            <a:ext cx="9640813" cy="5727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15839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5351B3B-5F34-4C63-8912-F66405FE82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1232" y="533401"/>
            <a:ext cx="8896113" cy="60578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BB219EB-5141-4D9D-8C5D-78F4F61F71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345499">
            <a:off x="2379597" y="923034"/>
            <a:ext cx="2124807" cy="15749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5BE64EC-E96D-4F4E-B41F-8C1441F648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1" y="3810000"/>
            <a:ext cx="1486749" cy="941608"/>
          </a:xfrm>
          <a:prstGeom prst="rect">
            <a:avLst/>
          </a:prstGeom>
        </p:spPr>
      </p:pic>
      <p:pic>
        <p:nvPicPr>
          <p:cNvPr id="4098" name="Picture 2" descr="AC Marriott hotel planned for downtown Fort Myers">
            <a:extLst>
              <a:ext uri="{FF2B5EF4-FFF2-40B4-BE49-F238E27FC236}">
                <a16:creationId xmlns:a16="http://schemas.microsoft.com/office/drawing/2014/main" id="{23996088-7058-49E5-849E-B8CD790F4B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921105"/>
            <a:ext cx="1271587" cy="144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E97CF6E-EA42-4112-A078-8EB101A1912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7451">
            <a:off x="7828525" y="1991455"/>
            <a:ext cx="2646169" cy="14448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563FC5B-C31B-4888-A1CF-2AE1857DCF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41829" y="2328795"/>
            <a:ext cx="2025284" cy="13832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A98D545-E30B-43B6-8DF5-2305251B231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41830" y="3790026"/>
            <a:ext cx="2693837" cy="17384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FE692F7-970D-4A4D-B911-5D56669575F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30585" y="2645666"/>
            <a:ext cx="2090739" cy="156666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B0BC628-3421-4377-B82F-04BF2C38E45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959268">
            <a:off x="1422267" y="4396919"/>
            <a:ext cx="2206372" cy="217397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150783D-F229-45C3-8F73-92A1279E0AA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94298" y="2442832"/>
            <a:ext cx="2025284" cy="18065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3F1F5EB-C24A-48AF-9AC7-84BE5324CD0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699662" y="533401"/>
            <a:ext cx="1819631" cy="136384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566BB62-F3A7-403F-AB2E-32ED9C221D6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348416" y="561679"/>
            <a:ext cx="1947899" cy="126712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0DED6B0-03AF-4FEE-B5CF-F287178B8213}"/>
              </a:ext>
            </a:extLst>
          </p:cNvPr>
          <p:cNvSpPr txBox="1"/>
          <p:nvPr/>
        </p:nvSpPr>
        <p:spPr>
          <a:xfrm>
            <a:off x="1586852" y="8313"/>
            <a:ext cx="77095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  <a:latin typeface="Book Antiqua"/>
              </a:rPr>
              <a:t>                            </a:t>
            </a:r>
            <a:r>
              <a:rPr lang="en-US" sz="3200" b="1" dirty="0">
                <a:solidFill>
                  <a:srgbClr val="92D050"/>
                </a:solidFill>
                <a:latin typeface="Book Antiqua"/>
              </a:rPr>
              <a:t>DOWNTOWN FORT MYERS</a:t>
            </a:r>
          </a:p>
        </p:txBody>
      </p:sp>
    </p:spTree>
    <p:extLst>
      <p:ext uri="{BB962C8B-B14F-4D97-AF65-F5344CB8AC3E}">
        <p14:creationId xmlns:p14="http://schemas.microsoft.com/office/powerpoint/2010/main" val="3016208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17F651A-5B48-4797-904A-035B2C4CBA2E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1981200" y="202372"/>
            <a:ext cx="7924800" cy="6503229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27494295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56CBAA3-5AF0-4B0E-9430-EF717CC5B240}"/>
              </a:ext>
            </a:extLst>
          </p:cNvPr>
          <p:cNvSpPr/>
          <p:nvPr/>
        </p:nvSpPr>
        <p:spPr>
          <a:xfrm>
            <a:off x="7079813" y="135753"/>
            <a:ext cx="224131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Industrial Market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E60233-C6BD-4935-9AFE-222158424B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8497" y="801903"/>
            <a:ext cx="6942337" cy="549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25694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6A67210-9DCA-40BA-AC50-3E2ADD1AEA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1" y="1143000"/>
            <a:ext cx="5712619" cy="5619224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C8FFF6F-FBCC-486C-9B5E-F8C3317A9DD0}"/>
              </a:ext>
            </a:extLst>
          </p:cNvPr>
          <p:cNvSpPr txBox="1"/>
          <p:nvPr/>
        </p:nvSpPr>
        <p:spPr>
          <a:xfrm>
            <a:off x="2362200" y="228601"/>
            <a:ext cx="800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92D050"/>
                </a:solidFill>
                <a:latin typeface="Book Antiqua"/>
              </a:rPr>
              <a:t>        DOWNTOWN APARTMENTS</a:t>
            </a:r>
          </a:p>
        </p:txBody>
      </p:sp>
    </p:spTree>
    <p:extLst>
      <p:ext uri="{BB962C8B-B14F-4D97-AF65-F5344CB8AC3E}">
        <p14:creationId xmlns:p14="http://schemas.microsoft.com/office/powerpoint/2010/main" val="322817619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E8028BB-89F9-4429-8B36-C7F1788084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938" y="1752488"/>
            <a:ext cx="10058400" cy="4265026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3319251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E7CE8D6-FDFE-4386-8B93-AEAECECBA54C}"/>
              </a:ext>
            </a:extLst>
          </p:cNvPr>
          <p:cNvSpPr/>
          <p:nvPr/>
        </p:nvSpPr>
        <p:spPr>
          <a:xfrm>
            <a:off x="7129669" y="140603"/>
            <a:ext cx="273595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Industrial Market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948B3A3-7869-495E-8D44-28EE5CC47C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247" y="808908"/>
            <a:ext cx="8540318" cy="5633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5654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CA569D0-3AA1-4D4A-84BE-C64AC0144D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5591" y="785563"/>
            <a:ext cx="4256754" cy="2840982"/>
          </a:xfrm>
          <a:prstGeom prst="rect">
            <a:avLst/>
          </a:prstGeom>
        </p:spPr>
      </p:pic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53B3BCCC-34BF-494B-BD11-15D1398309C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94363442"/>
              </p:ext>
            </p:extLst>
          </p:nvPr>
        </p:nvGraphicFramePr>
        <p:xfrm>
          <a:off x="6539658" y="785563"/>
          <a:ext cx="4137308" cy="28409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BA9316E8-312D-4871-A91D-D834B6BFC8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4031" y="3806103"/>
            <a:ext cx="4376691" cy="2602420"/>
          </a:xfrm>
          <a:prstGeom prst="rect">
            <a:avLst/>
          </a:prstGeom>
          <a:ln>
            <a:solidFill>
              <a:sysClr val="windowText" lastClr="000000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6050E0A-7D45-4DFA-BA3F-1A7BB32A6C8A}"/>
              </a:ext>
            </a:extLst>
          </p:cNvPr>
          <p:cNvSpPr/>
          <p:nvPr/>
        </p:nvSpPr>
        <p:spPr>
          <a:xfrm>
            <a:off x="5172635" y="2447365"/>
            <a:ext cx="412377" cy="36755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4142E5D-F917-4469-AB2E-D7C3A2994310}"/>
              </a:ext>
            </a:extLst>
          </p:cNvPr>
          <p:cNvSpPr/>
          <p:nvPr/>
        </p:nvSpPr>
        <p:spPr>
          <a:xfrm>
            <a:off x="10139082" y="2653553"/>
            <a:ext cx="367553" cy="33169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42151F8-B350-4A63-89C7-0319C27C9620}"/>
              </a:ext>
            </a:extLst>
          </p:cNvPr>
          <p:cNvSpPr/>
          <p:nvPr/>
        </p:nvSpPr>
        <p:spPr>
          <a:xfrm>
            <a:off x="7736541" y="5316071"/>
            <a:ext cx="421341" cy="36755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040E65E-1EEE-41BC-A658-4197DBCC04E0}"/>
              </a:ext>
            </a:extLst>
          </p:cNvPr>
          <p:cNvSpPr txBox="1"/>
          <p:nvPr/>
        </p:nvSpPr>
        <p:spPr>
          <a:xfrm>
            <a:off x="6781800" y="80145"/>
            <a:ext cx="62125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</a:rPr>
              <a:t>Industrial Market</a:t>
            </a:r>
          </a:p>
        </p:txBody>
      </p:sp>
    </p:spTree>
    <p:extLst>
      <p:ext uri="{BB962C8B-B14F-4D97-AF65-F5344CB8AC3E}">
        <p14:creationId xmlns:p14="http://schemas.microsoft.com/office/powerpoint/2010/main" val="4635027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410A8CE-A864-4958-925A-743A7F3AB1D1}"/>
              </a:ext>
            </a:extLst>
          </p:cNvPr>
          <p:cNvSpPr/>
          <p:nvPr/>
        </p:nvSpPr>
        <p:spPr>
          <a:xfrm>
            <a:off x="4818628" y="-62138"/>
            <a:ext cx="6593737" cy="92333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got land?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7AFF38D-A058-4E52-A12F-9B7F6BE1DE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806" y="923335"/>
            <a:ext cx="10338467" cy="4421078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C26D326D-51B9-4F0E-B9C2-AA8C1CF12161}"/>
              </a:ext>
            </a:extLst>
          </p:cNvPr>
          <p:cNvSpPr/>
          <p:nvPr/>
        </p:nvSpPr>
        <p:spPr>
          <a:xfrm>
            <a:off x="3968319" y="1873188"/>
            <a:ext cx="7016236" cy="77235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rrow: Up 3">
            <a:extLst>
              <a:ext uri="{FF2B5EF4-FFF2-40B4-BE49-F238E27FC236}">
                <a16:creationId xmlns:a16="http://schemas.microsoft.com/office/drawing/2014/main" id="{032DFBD7-137F-4D74-A08C-091DDA4BEF57}"/>
              </a:ext>
            </a:extLst>
          </p:cNvPr>
          <p:cNvSpPr/>
          <p:nvPr/>
        </p:nvSpPr>
        <p:spPr>
          <a:xfrm>
            <a:off x="5220070" y="5264458"/>
            <a:ext cx="363984" cy="461639"/>
          </a:xfrm>
          <a:prstGeom prst="up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4AA35B-0A0B-48E3-924E-FD87F6DC0C41}"/>
              </a:ext>
            </a:extLst>
          </p:cNvPr>
          <p:cNvSpPr txBox="1"/>
          <p:nvPr/>
        </p:nvSpPr>
        <p:spPr>
          <a:xfrm>
            <a:off x="3968319" y="5726097"/>
            <a:ext cx="3382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936,000 </a:t>
            </a:r>
            <a:r>
              <a:rPr lang="en-US" sz="2400" b="1" dirty="0" err="1">
                <a:solidFill>
                  <a:srgbClr val="FF0000"/>
                </a:solidFill>
              </a:rPr>
              <a:t>sq.ft</a:t>
            </a:r>
            <a:r>
              <a:rPr lang="en-US" sz="2400" b="1" dirty="0">
                <a:solidFill>
                  <a:srgbClr val="FF0000"/>
                </a:solidFill>
              </a:rPr>
              <a:t> is ULINE</a:t>
            </a:r>
          </a:p>
        </p:txBody>
      </p:sp>
    </p:spTree>
    <p:extLst>
      <p:ext uri="{BB962C8B-B14F-4D97-AF65-F5344CB8AC3E}">
        <p14:creationId xmlns:p14="http://schemas.microsoft.com/office/powerpoint/2010/main" val="30424914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564EA4-22B7-4B23-9B0B-682EA28E8F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184" y="778163"/>
            <a:ext cx="6820276" cy="530167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55CFD71-3191-426C-B669-B58351A64197}"/>
              </a:ext>
            </a:extLst>
          </p:cNvPr>
          <p:cNvSpPr txBox="1"/>
          <p:nvPr/>
        </p:nvSpPr>
        <p:spPr>
          <a:xfrm>
            <a:off x="7821227" y="2011680"/>
            <a:ext cx="376413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$5,130,000 </a:t>
            </a:r>
          </a:p>
          <a:p>
            <a:endParaRPr lang="en-US" sz="3600" b="1" dirty="0">
              <a:solidFill>
                <a:srgbClr val="FF0000"/>
              </a:solidFill>
            </a:endParaRPr>
          </a:p>
          <a:p>
            <a:r>
              <a:rPr lang="en-US" sz="3600" b="1" dirty="0">
                <a:solidFill>
                  <a:srgbClr val="FF0000"/>
                </a:solidFill>
              </a:rPr>
              <a:t>$180.22 </a:t>
            </a:r>
            <a:r>
              <a:rPr lang="en-US" sz="3600" b="1" dirty="0" err="1">
                <a:solidFill>
                  <a:srgbClr val="FF0000"/>
                </a:solidFill>
              </a:rPr>
              <a:t>psf</a:t>
            </a:r>
            <a:endParaRPr lang="en-US" sz="3600" b="1" dirty="0">
              <a:solidFill>
                <a:srgbClr val="FF0000"/>
              </a:solidFill>
            </a:endParaRPr>
          </a:p>
          <a:p>
            <a:endParaRPr lang="en-US" sz="3600" b="1" dirty="0">
              <a:solidFill>
                <a:srgbClr val="FF0000"/>
              </a:solidFill>
            </a:endParaRPr>
          </a:p>
          <a:p>
            <a:r>
              <a:rPr lang="en-US" sz="3600" b="1" dirty="0">
                <a:solidFill>
                  <a:srgbClr val="FF0000"/>
                </a:solidFill>
              </a:rPr>
              <a:t>26,466 </a:t>
            </a:r>
            <a:r>
              <a:rPr lang="en-US" sz="3600" b="1" dirty="0" err="1">
                <a:solidFill>
                  <a:srgbClr val="FF0000"/>
                </a:solidFill>
              </a:rPr>
              <a:t>sq.ft</a:t>
            </a:r>
            <a:r>
              <a:rPr lang="en-US" sz="3600" b="1" dirty="0">
                <a:solidFill>
                  <a:srgbClr val="FF0000"/>
                </a:solidFill>
              </a:rPr>
              <a:t>.</a:t>
            </a: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6EE502C-A4EC-4055-93E6-40516EF99863}"/>
              </a:ext>
            </a:extLst>
          </p:cNvPr>
          <p:cNvSpPr txBox="1"/>
          <p:nvPr/>
        </p:nvSpPr>
        <p:spPr>
          <a:xfrm>
            <a:off x="6409678" y="94980"/>
            <a:ext cx="62143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</a:rPr>
              <a:t>Industrial Market</a:t>
            </a:r>
          </a:p>
        </p:txBody>
      </p:sp>
    </p:spTree>
    <p:extLst>
      <p:ext uri="{BB962C8B-B14F-4D97-AF65-F5344CB8AC3E}">
        <p14:creationId xmlns:p14="http://schemas.microsoft.com/office/powerpoint/2010/main" val="18825394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154299A-426B-48BA-99C6-72DBA234E285}"/>
              </a:ext>
            </a:extLst>
          </p:cNvPr>
          <p:cNvSpPr txBox="1"/>
          <p:nvPr/>
        </p:nvSpPr>
        <p:spPr>
          <a:xfrm>
            <a:off x="3101008" y="1351722"/>
            <a:ext cx="540688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D7648A-55E0-4351-AC40-C5AEF1A56FFA}"/>
              </a:ext>
            </a:extLst>
          </p:cNvPr>
          <p:cNvSpPr txBox="1"/>
          <p:nvPr/>
        </p:nvSpPr>
        <p:spPr>
          <a:xfrm>
            <a:off x="7865616" y="2305614"/>
            <a:ext cx="3062796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$39,381,717 </a:t>
            </a:r>
          </a:p>
          <a:p>
            <a:endParaRPr lang="en-US" sz="3600" b="1" dirty="0">
              <a:solidFill>
                <a:srgbClr val="FF0000"/>
              </a:solidFill>
            </a:endParaRPr>
          </a:p>
          <a:p>
            <a:r>
              <a:rPr lang="en-US" sz="3600" b="1" dirty="0">
                <a:solidFill>
                  <a:srgbClr val="FF0000"/>
                </a:solidFill>
              </a:rPr>
              <a:t>$134 </a:t>
            </a:r>
            <a:r>
              <a:rPr lang="en-US" sz="3600" b="1" dirty="0" err="1">
                <a:solidFill>
                  <a:srgbClr val="FF0000"/>
                </a:solidFill>
              </a:rPr>
              <a:t>psf</a:t>
            </a:r>
            <a:endParaRPr lang="en-US" sz="3600" b="1" dirty="0">
              <a:solidFill>
                <a:srgbClr val="FF0000"/>
              </a:solidFill>
            </a:endParaRPr>
          </a:p>
          <a:p>
            <a:endParaRPr lang="en-US" sz="3600" b="1" dirty="0">
              <a:solidFill>
                <a:srgbClr val="FF0000"/>
              </a:solidFill>
            </a:endParaRPr>
          </a:p>
          <a:p>
            <a:r>
              <a:rPr lang="en-US" sz="3600" b="1" dirty="0">
                <a:solidFill>
                  <a:srgbClr val="FF0000"/>
                </a:solidFill>
              </a:rPr>
              <a:t>294,011 </a:t>
            </a:r>
            <a:r>
              <a:rPr lang="en-US" sz="3600" b="1" dirty="0" err="1">
                <a:solidFill>
                  <a:srgbClr val="FF0000"/>
                </a:solidFill>
              </a:rPr>
              <a:t>sq.ft</a:t>
            </a:r>
            <a:r>
              <a:rPr lang="en-US" sz="3600" b="1" dirty="0">
                <a:solidFill>
                  <a:srgbClr val="FF0000"/>
                </a:solidFill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F948862-62A5-4B2F-A75D-93DF959014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092" y="932155"/>
            <a:ext cx="6913970" cy="519621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194086F-44F0-4FD8-AA3B-8930A2DACFD9}"/>
              </a:ext>
            </a:extLst>
          </p:cNvPr>
          <p:cNvSpPr txBox="1"/>
          <p:nvPr/>
        </p:nvSpPr>
        <p:spPr>
          <a:xfrm>
            <a:off x="6596109" y="85877"/>
            <a:ext cx="62143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</a:rPr>
              <a:t>Industrial Market</a:t>
            </a:r>
          </a:p>
        </p:txBody>
      </p:sp>
    </p:spTree>
    <p:extLst>
      <p:ext uri="{BB962C8B-B14F-4D97-AF65-F5344CB8AC3E}">
        <p14:creationId xmlns:p14="http://schemas.microsoft.com/office/powerpoint/2010/main" val="131588377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Austin">
  <a:themeElements>
    <a:clrScheme name="Custom 4">
      <a:dk1>
        <a:sysClr val="windowText" lastClr="000000"/>
      </a:dk1>
      <a:lt1>
        <a:sysClr val="window" lastClr="FFFFFF"/>
      </a:lt1>
      <a:dk2>
        <a:srgbClr val="3E3D2D"/>
      </a:dk2>
      <a:lt2>
        <a:srgbClr val="A9EA25"/>
      </a:lt2>
      <a:accent1>
        <a:srgbClr val="94C600"/>
      </a:accent1>
      <a:accent2>
        <a:srgbClr val="000099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Apex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0</TotalTime>
  <Words>435</Words>
  <Application>Microsoft Office PowerPoint</Application>
  <PresentationFormat>Widescreen</PresentationFormat>
  <Paragraphs>119</Paragraphs>
  <Slides>41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41</vt:i4>
      </vt:variant>
    </vt:vector>
  </HeadingPairs>
  <TitlesOfParts>
    <vt:vector size="56" baseType="lpstr">
      <vt:lpstr>Arial</vt:lpstr>
      <vt:lpstr>Book Antiqua</vt:lpstr>
      <vt:lpstr>Calibri</vt:lpstr>
      <vt:lpstr>Calibri Light</vt:lpstr>
      <vt:lpstr>Century</vt:lpstr>
      <vt:lpstr>Century Gothic</vt:lpstr>
      <vt:lpstr>Georgia</vt:lpstr>
      <vt:lpstr>Goudy Stout</vt:lpstr>
      <vt:lpstr>Lucida Sans</vt:lpstr>
      <vt:lpstr>Wingdings</vt:lpstr>
      <vt:lpstr>Wingdings 2</vt:lpstr>
      <vt:lpstr>Wingdings 3</vt:lpstr>
      <vt:lpstr>Austin</vt:lpstr>
      <vt:lpstr>Apex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Alico Corridor - connector</vt:lpstr>
      <vt:lpstr>Alico Corridor - Connector</vt:lpstr>
      <vt:lpstr>Alico Corridor - connector</vt:lpstr>
      <vt:lpstr>PowerPoint Presentation</vt:lpstr>
      <vt:lpstr>Alico Corridor - connector</vt:lpstr>
      <vt:lpstr>Residential Explosion</vt:lpstr>
      <vt:lpstr>Alico Corridor - connector</vt:lpstr>
      <vt:lpstr>PowerPoint Presentation</vt:lpstr>
      <vt:lpstr>COLLIER        7.3%   $29.13/sf  LEE                 5.2%   $20.36/sf  CHARLOTTE  3.6%   $19.10/sf    </vt:lpstr>
      <vt:lpstr>PowerPoint Presentation</vt:lpstr>
      <vt:lpstr>PowerPoint Presentation</vt:lpstr>
      <vt:lpstr>PowerPoint Presentation</vt:lpstr>
      <vt:lpstr>2721 Del Prado Blvd. S.</vt:lpstr>
      <vt:lpstr>2565 Cleveland Avenue</vt:lpstr>
      <vt:lpstr>PowerPoint Presentation</vt:lpstr>
      <vt:lpstr>COLLIER        5.1%   $24.61/sf  LEE                 4.1%   $18.31/sf  CHARLOTTE  2.4%   $15.74/sf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Lee County Multifamily</vt:lpstr>
      <vt:lpstr>PowerPoint Presentation</vt:lpstr>
      <vt:lpstr>Lee County Multifamily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2015-12-12T18:56:54Z</dcterms:created>
  <dcterms:modified xsi:type="dcterms:W3CDTF">2021-11-02T18:23:40Z</dcterms:modified>
</cp:coreProperties>
</file>