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2" r:id="rId2"/>
    <p:sldId id="281" r:id="rId3"/>
    <p:sldId id="257" r:id="rId4"/>
    <p:sldId id="262" r:id="rId5"/>
    <p:sldId id="266" r:id="rId6"/>
    <p:sldId id="278" r:id="rId7"/>
    <p:sldId id="285" r:id="rId8"/>
    <p:sldId id="287" r:id="rId9"/>
    <p:sldId id="286" r:id="rId10"/>
    <p:sldId id="284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2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Compared to 1-year ago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9F-4853-A2A7-919412DA7C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F-4853-A2A7-919412DA7C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9F-4853-A2A7-919412DA7C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Worse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9F-4853-A2A7-919412DA7C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-27"/>
        <c:axId val="125162367"/>
        <c:axId val="125153631"/>
      </c:barChart>
      <c:catAx>
        <c:axId val="12516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53631"/>
        <c:crosses val="autoZero"/>
        <c:auto val="1"/>
        <c:lblAlgn val="ctr"/>
        <c:lblOffset val="100"/>
        <c:noMultiLvlLbl val="0"/>
      </c:catAx>
      <c:valAx>
        <c:axId val="125153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6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8100"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Outlook for next</a:t>
            </a:r>
            <a:r>
              <a:rPr lang="en-US" baseline="0" dirty="0" smtClean="0"/>
              <a:t> year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88-4ACB-8353-A47D28490F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88-4ACB-8353-A47D28490F6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88-4ACB-8353-A47D28490F6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Worse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88-4ACB-8353-A47D28490F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-27"/>
        <c:axId val="125162367"/>
        <c:axId val="125153631"/>
      </c:barChart>
      <c:catAx>
        <c:axId val="12516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53631"/>
        <c:crosses val="autoZero"/>
        <c:auto val="1"/>
        <c:lblAlgn val="ctr"/>
        <c:lblOffset val="100"/>
        <c:noMultiLvlLbl val="0"/>
      </c:catAx>
      <c:valAx>
        <c:axId val="125153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6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8100">
      <a:solidFill>
        <a:srgbClr val="00206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93C1C-E26E-4432-A1EF-75C58311763F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29D4C-5786-4463-B4B3-B0BC581B81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61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29D4C-5786-4463-B4B3-B0BC581B81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3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29D4C-5786-4463-B4B3-B0BC581B812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5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2286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600" y="22860"/>
            <a:ext cx="8549640" cy="1049020"/>
          </a:xfrm>
          <a:custGeom>
            <a:avLst/>
            <a:gdLst/>
            <a:ahLst/>
            <a:cxnLst/>
            <a:rect l="l" t="t" r="r" b="b"/>
            <a:pathLst>
              <a:path w="6248400" h="1049020">
                <a:moveTo>
                  <a:pt x="6073648" y="0"/>
                </a:moveTo>
                <a:lnTo>
                  <a:pt x="174752" y="0"/>
                </a:lnTo>
                <a:lnTo>
                  <a:pt x="128293" y="6242"/>
                </a:lnTo>
                <a:lnTo>
                  <a:pt x="86548" y="23860"/>
                </a:lnTo>
                <a:lnTo>
                  <a:pt x="51180" y="51185"/>
                </a:lnTo>
                <a:lnTo>
                  <a:pt x="23857" y="86553"/>
                </a:lnTo>
                <a:lnTo>
                  <a:pt x="6241" y="128297"/>
                </a:lnTo>
                <a:lnTo>
                  <a:pt x="0" y="174751"/>
                </a:lnTo>
                <a:lnTo>
                  <a:pt x="0" y="873759"/>
                </a:lnTo>
                <a:lnTo>
                  <a:pt x="6241" y="920218"/>
                </a:lnTo>
                <a:lnTo>
                  <a:pt x="23857" y="961963"/>
                </a:lnTo>
                <a:lnTo>
                  <a:pt x="51181" y="997330"/>
                </a:lnTo>
                <a:lnTo>
                  <a:pt x="86548" y="1024654"/>
                </a:lnTo>
                <a:lnTo>
                  <a:pt x="128293" y="1042270"/>
                </a:lnTo>
                <a:lnTo>
                  <a:pt x="174752" y="1048511"/>
                </a:lnTo>
                <a:lnTo>
                  <a:pt x="6073648" y="1048511"/>
                </a:lnTo>
                <a:lnTo>
                  <a:pt x="6120106" y="1042270"/>
                </a:lnTo>
                <a:lnTo>
                  <a:pt x="6161851" y="1024654"/>
                </a:lnTo>
                <a:lnTo>
                  <a:pt x="6197219" y="997330"/>
                </a:lnTo>
                <a:lnTo>
                  <a:pt x="6224542" y="961963"/>
                </a:lnTo>
                <a:lnTo>
                  <a:pt x="6242158" y="920218"/>
                </a:lnTo>
                <a:lnTo>
                  <a:pt x="6248400" y="873759"/>
                </a:lnTo>
                <a:lnTo>
                  <a:pt x="6248400" y="174751"/>
                </a:lnTo>
                <a:lnTo>
                  <a:pt x="6242158" y="128297"/>
                </a:lnTo>
                <a:lnTo>
                  <a:pt x="6224542" y="86553"/>
                </a:lnTo>
                <a:lnTo>
                  <a:pt x="6197219" y="51185"/>
                </a:lnTo>
                <a:lnTo>
                  <a:pt x="6161851" y="23860"/>
                </a:lnTo>
                <a:lnTo>
                  <a:pt x="6120106" y="6242"/>
                </a:lnTo>
                <a:lnTo>
                  <a:pt x="6073648" y="0"/>
                </a:lnTo>
                <a:close/>
              </a:path>
            </a:pathLst>
          </a:custGeom>
          <a:solidFill>
            <a:srgbClr val="00286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09600" y="0"/>
            <a:ext cx="8522207" cy="1049020"/>
          </a:xfrm>
          <a:custGeom>
            <a:avLst/>
            <a:gdLst/>
            <a:ahLst/>
            <a:cxnLst/>
            <a:rect l="l" t="t" r="r" b="b"/>
            <a:pathLst>
              <a:path w="6248400" h="1049020">
                <a:moveTo>
                  <a:pt x="0" y="174751"/>
                </a:moveTo>
                <a:lnTo>
                  <a:pt x="6241" y="128297"/>
                </a:lnTo>
                <a:lnTo>
                  <a:pt x="23857" y="86553"/>
                </a:lnTo>
                <a:lnTo>
                  <a:pt x="51180" y="51185"/>
                </a:lnTo>
                <a:lnTo>
                  <a:pt x="86548" y="23860"/>
                </a:lnTo>
                <a:lnTo>
                  <a:pt x="128293" y="6242"/>
                </a:lnTo>
                <a:lnTo>
                  <a:pt x="174752" y="0"/>
                </a:lnTo>
                <a:lnTo>
                  <a:pt x="6073648" y="0"/>
                </a:lnTo>
                <a:lnTo>
                  <a:pt x="6120106" y="6242"/>
                </a:lnTo>
                <a:lnTo>
                  <a:pt x="6161851" y="23860"/>
                </a:lnTo>
                <a:lnTo>
                  <a:pt x="6197219" y="51185"/>
                </a:lnTo>
                <a:lnTo>
                  <a:pt x="6224542" y="86553"/>
                </a:lnTo>
                <a:lnTo>
                  <a:pt x="6242158" y="128297"/>
                </a:lnTo>
                <a:lnTo>
                  <a:pt x="6248400" y="174751"/>
                </a:lnTo>
                <a:lnTo>
                  <a:pt x="6248400" y="873759"/>
                </a:lnTo>
                <a:lnTo>
                  <a:pt x="6242158" y="920218"/>
                </a:lnTo>
                <a:lnTo>
                  <a:pt x="6224542" y="961963"/>
                </a:lnTo>
                <a:lnTo>
                  <a:pt x="6197219" y="997330"/>
                </a:lnTo>
                <a:lnTo>
                  <a:pt x="6161851" y="1024654"/>
                </a:lnTo>
                <a:lnTo>
                  <a:pt x="6120106" y="1042270"/>
                </a:lnTo>
                <a:lnTo>
                  <a:pt x="6073648" y="1048511"/>
                </a:lnTo>
                <a:lnTo>
                  <a:pt x="174752" y="1048511"/>
                </a:lnTo>
                <a:lnTo>
                  <a:pt x="128293" y="1042270"/>
                </a:lnTo>
                <a:lnTo>
                  <a:pt x="86548" y="1024654"/>
                </a:lnTo>
                <a:lnTo>
                  <a:pt x="51181" y="997330"/>
                </a:lnTo>
                <a:lnTo>
                  <a:pt x="23857" y="961963"/>
                </a:lnTo>
                <a:lnTo>
                  <a:pt x="6241" y="920218"/>
                </a:lnTo>
                <a:lnTo>
                  <a:pt x="0" y="873759"/>
                </a:lnTo>
                <a:lnTo>
                  <a:pt x="0" y="17475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0" y="6743700"/>
            <a:ext cx="9144000" cy="114300"/>
          </a:xfrm>
          <a:custGeom>
            <a:avLst/>
            <a:gdLst/>
            <a:ahLst/>
            <a:cxnLst/>
            <a:rect l="l" t="t" r="r" b="b"/>
            <a:pathLst>
              <a:path w="9144000" h="114300">
                <a:moveTo>
                  <a:pt x="0" y="0"/>
                </a:moveTo>
                <a:lnTo>
                  <a:pt x="9144000" y="0"/>
                </a:lnTo>
                <a:lnTo>
                  <a:pt x="9144000" y="1143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0" y="6743700"/>
            <a:ext cx="9144000" cy="114300"/>
          </a:xfrm>
          <a:custGeom>
            <a:avLst/>
            <a:gdLst/>
            <a:ahLst/>
            <a:cxnLst/>
            <a:rect l="l" t="t" r="r" b="b"/>
            <a:pathLst>
              <a:path w="9144000" h="114300">
                <a:moveTo>
                  <a:pt x="9144000" y="0"/>
                </a:moveTo>
                <a:lnTo>
                  <a:pt x="0" y="0"/>
                </a:lnTo>
                <a:lnTo>
                  <a:pt x="0" y="114300"/>
                </a:lnTo>
                <a:lnTo>
                  <a:pt x="9144000" y="1143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0" y="6743700"/>
            <a:ext cx="9144000" cy="114300"/>
          </a:xfrm>
          <a:custGeom>
            <a:avLst/>
            <a:gdLst/>
            <a:ahLst/>
            <a:cxnLst/>
            <a:rect l="l" t="t" r="r" b="b"/>
            <a:pathLst>
              <a:path w="9144000" h="114300">
                <a:moveTo>
                  <a:pt x="0" y="0"/>
                </a:moveTo>
                <a:lnTo>
                  <a:pt x="9144000" y="0"/>
                </a:lnTo>
                <a:lnTo>
                  <a:pt x="9144000" y="1143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22860"/>
            <a:ext cx="8446007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413494"/>
            <a:ext cx="8224519" cy="3025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5678423"/>
            <a:ext cx="9153525" cy="1184275"/>
            <a:chOff x="-4572" y="5678423"/>
            <a:chExt cx="9153525" cy="1184275"/>
          </a:xfrm>
        </p:grpSpPr>
        <p:sp>
          <p:nvSpPr>
            <p:cNvPr id="3" name="object 3"/>
            <p:cNvSpPr/>
            <p:nvPr/>
          </p:nvSpPr>
          <p:spPr>
            <a:xfrm>
              <a:off x="0" y="5682995"/>
              <a:ext cx="9144000" cy="1103630"/>
            </a:xfrm>
            <a:custGeom>
              <a:avLst/>
              <a:gdLst/>
              <a:ahLst/>
              <a:cxnLst/>
              <a:rect l="l" t="t" r="r" b="b"/>
              <a:pathLst>
                <a:path w="9144000" h="1103629">
                  <a:moveTo>
                    <a:pt x="0" y="1103375"/>
                  </a:moveTo>
                  <a:lnTo>
                    <a:pt x="9144000" y="110337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103375"/>
                  </a:lnTo>
                  <a:close/>
                </a:path>
              </a:pathLst>
            </a:custGeom>
            <a:solidFill>
              <a:srgbClr val="00286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682995"/>
              <a:ext cx="9144000" cy="1175385"/>
            </a:xfrm>
            <a:custGeom>
              <a:avLst/>
              <a:gdLst/>
              <a:ahLst/>
              <a:cxnLst/>
              <a:rect l="l" t="t" r="r" b="b"/>
              <a:pathLst>
                <a:path w="9144000" h="1175384">
                  <a:moveTo>
                    <a:pt x="0" y="0"/>
                  </a:moveTo>
                  <a:lnTo>
                    <a:pt x="9144000" y="0"/>
                  </a:lnTo>
                  <a:lnTo>
                    <a:pt x="9144000" y="1175003"/>
                  </a:lnTo>
                </a:path>
                <a:path w="9144000" h="1175384">
                  <a:moveTo>
                    <a:pt x="0" y="1175003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914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912">
            <a:solidFill>
              <a:srgbClr val="00387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-4572" y="6781800"/>
            <a:ext cx="9153525" cy="82550"/>
            <a:chOff x="-4572" y="6781800"/>
            <a:chExt cx="9153525" cy="82550"/>
          </a:xfrm>
        </p:grpSpPr>
        <p:sp>
          <p:nvSpPr>
            <p:cNvPr id="7" name="object 7"/>
            <p:cNvSpPr/>
            <p:nvPr/>
          </p:nvSpPr>
          <p:spPr>
            <a:xfrm>
              <a:off x="0" y="6786372"/>
              <a:ext cx="9144000" cy="71755"/>
            </a:xfrm>
            <a:custGeom>
              <a:avLst/>
              <a:gdLst/>
              <a:ahLst/>
              <a:cxnLst/>
              <a:rect l="l" t="t" r="r" b="b"/>
              <a:pathLst>
                <a:path w="9144000" h="71754">
                  <a:moveTo>
                    <a:pt x="9144000" y="0"/>
                  </a:moveTo>
                  <a:lnTo>
                    <a:pt x="0" y="0"/>
                  </a:lnTo>
                  <a:lnTo>
                    <a:pt x="0" y="71627"/>
                  </a:lnTo>
                  <a:lnTo>
                    <a:pt x="9144000" y="7162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786372"/>
              <a:ext cx="9144000" cy="73660"/>
            </a:xfrm>
            <a:custGeom>
              <a:avLst/>
              <a:gdLst/>
              <a:ahLst/>
              <a:cxnLst/>
              <a:rect l="l" t="t" r="r" b="b"/>
              <a:pathLst>
                <a:path w="9144000" h="73659">
                  <a:moveTo>
                    <a:pt x="0" y="0"/>
                  </a:moveTo>
                  <a:lnTo>
                    <a:pt x="9144000" y="0"/>
                  </a:lnTo>
                  <a:lnTo>
                    <a:pt x="9144000" y="73151"/>
                  </a:lnTo>
                  <a:lnTo>
                    <a:pt x="0" y="7315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33400" y="981456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cap="small" dirty="0" smtClean="0">
                <a:solidFill>
                  <a:srgbClr val="002060"/>
                </a:solidFill>
              </a:rPr>
              <a:t>Southwest Florida</a:t>
            </a:r>
          </a:p>
          <a:p>
            <a:pPr algn="ctr"/>
            <a:r>
              <a:rPr lang="en-US" sz="4800" b="1" cap="small" dirty="0" smtClean="0">
                <a:solidFill>
                  <a:srgbClr val="002060"/>
                </a:solidFill>
              </a:rPr>
              <a:t>Commercial Real Estate</a:t>
            </a:r>
          </a:p>
          <a:p>
            <a:pPr algn="ctr"/>
            <a:r>
              <a:rPr lang="en-US" sz="4800" b="1" cap="small" dirty="0" smtClean="0">
                <a:solidFill>
                  <a:srgbClr val="002060"/>
                </a:solidFill>
              </a:rPr>
              <a:t>Symposium</a:t>
            </a:r>
            <a:endParaRPr lang="en-US" sz="4800" b="1" cap="small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5791200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Garrett </a:t>
            </a:r>
            <a:r>
              <a:rPr lang="en-US" sz="4400" dirty="0" smtClean="0">
                <a:solidFill>
                  <a:schemeClr val="bg1"/>
                </a:solidFill>
              </a:rPr>
              <a:t>Richter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364845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Collier County Commercial Development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Challenges &amp; Opportunities</a:t>
            </a:r>
            <a:endParaRPr lang="en-US" sz="3200" b="1" dirty="0">
              <a:solidFill>
                <a:srgbClr val="00206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33400" y="3496056"/>
            <a:ext cx="82296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67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5678423"/>
            <a:ext cx="9153525" cy="1184275"/>
            <a:chOff x="-4572" y="5678423"/>
            <a:chExt cx="9153525" cy="1184275"/>
          </a:xfrm>
        </p:grpSpPr>
        <p:sp>
          <p:nvSpPr>
            <p:cNvPr id="3" name="object 3"/>
            <p:cNvSpPr/>
            <p:nvPr/>
          </p:nvSpPr>
          <p:spPr>
            <a:xfrm>
              <a:off x="0" y="5682995"/>
              <a:ext cx="9144000" cy="1103630"/>
            </a:xfrm>
            <a:custGeom>
              <a:avLst/>
              <a:gdLst/>
              <a:ahLst/>
              <a:cxnLst/>
              <a:rect l="l" t="t" r="r" b="b"/>
              <a:pathLst>
                <a:path w="9144000" h="1103629">
                  <a:moveTo>
                    <a:pt x="0" y="1103375"/>
                  </a:moveTo>
                  <a:lnTo>
                    <a:pt x="9144000" y="110337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103375"/>
                  </a:lnTo>
                  <a:close/>
                </a:path>
              </a:pathLst>
            </a:custGeom>
            <a:solidFill>
              <a:srgbClr val="00286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682995"/>
              <a:ext cx="9144000" cy="1175385"/>
            </a:xfrm>
            <a:custGeom>
              <a:avLst/>
              <a:gdLst/>
              <a:ahLst/>
              <a:cxnLst/>
              <a:rect l="l" t="t" r="r" b="b"/>
              <a:pathLst>
                <a:path w="9144000" h="1175384">
                  <a:moveTo>
                    <a:pt x="0" y="0"/>
                  </a:moveTo>
                  <a:lnTo>
                    <a:pt x="9144000" y="0"/>
                  </a:lnTo>
                  <a:lnTo>
                    <a:pt x="9144000" y="1175003"/>
                  </a:lnTo>
                </a:path>
                <a:path w="9144000" h="1175384">
                  <a:moveTo>
                    <a:pt x="0" y="1175003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83692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912">
            <a:solidFill>
              <a:srgbClr val="00387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-4572" y="6781800"/>
            <a:ext cx="9153525" cy="82550"/>
            <a:chOff x="-4572" y="6781800"/>
            <a:chExt cx="9153525" cy="82550"/>
          </a:xfrm>
        </p:grpSpPr>
        <p:sp>
          <p:nvSpPr>
            <p:cNvPr id="7" name="object 7"/>
            <p:cNvSpPr/>
            <p:nvPr/>
          </p:nvSpPr>
          <p:spPr>
            <a:xfrm>
              <a:off x="0" y="6786372"/>
              <a:ext cx="9144000" cy="71755"/>
            </a:xfrm>
            <a:custGeom>
              <a:avLst/>
              <a:gdLst/>
              <a:ahLst/>
              <a:cxnLst/>
              <a:rect l="l" t="t" r="r" b="b"/>
              <a:pathLst>
                <a:path w="9144000" h="71754">
                  <a:moveTo>
                    <a:pt x="9144000" y="0"/>
                  </a:moveTo>
                  <a:lnTo>
                    <a:pt x="0" y="0"/>
                  </a:lnTo>
                  <a:lnTo>
                    <a:pt x="0" y="71627"/>
                  </a:lnTo>
                  <a:lnTo>
                    <a:pt x="9144000" y="7162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786372"/>
              <a:ext cx="9144000" cy="73660"/>
            </a:xfrm>
            <a:custGeom>
              <a:avLst/>
              <a:gdLst/>
              <a:ahLst/>
              <a:cxnLst/>
              <a:rect l="l" t="t" r="r" b="b"/>
              <a:pathLst>
                <a:path w="9144000" h="73659">
                  <a:moveTo>
                    <a:pt x="0" y="0"/>
                  </a:moveTo>
                  <a:lnTo>
                    <a:pt x="9144000" y="0"/>
                  </a:lnTo>
                  <a:lnTo>
                    <a:pt x="9144000" y="73151"/>
                  </a:lnTo>
                  <a:lnTo>
                    <a:pt x="0" y="7315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63880" y="1158258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cap="small" dirty="0" smtClean="0">
                <a:solidFill>
                  <a:srgbClr val="002060"/>
                </a:solidFill>
              </a:rPr>
              <a:t>Thank you for </a:t>
            </a:r>
          </a:p>
          <a:p>
            <a:pPr algn="ctr"/>
            <a:r>
              <a:rPr lang="en-US" sz="6000" b="1" cap="small" dirty="0" smtClean="0">
                <a:solidFill>
                  <a:srgbClr val="002060"/>
                </a:solidFill>
              </a:rPr>
              <a:t>your Attention</a:t>
            </a:r>
            <a:endParaRPr lang="en-US" sz="6000" b="1" cap="small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5791200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Garrett </a:t>
            </a:r>
            <a:r>
              <a:rPr lang="en-US" sz="4400" dirty="0" smtClean="0">
                <a:solidFill>
                  <a:schemeClr val="bg1"/>
                </a:solidFill>
              </a:rPr>
              <a:t>Richter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357098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Collier County Commercial Development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Challenges &amp; Opportunities</a:t>
            </a:r>
            <a:endParaRPr lang="en-US" sz="3200" b="1" dirty="0">
              <a:solidFill>
                <a:srgbClr val="00206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33400" y="3418582"/>
            <a:ext cx="82296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6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0758"/>
            <a:ext cx="8458200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lang="en-US" sz="3000" spc="-10" dirty="0" smtClean="0"/>
              <a:t>Collier County Economic Conditions</a:t>
            </a:r>
            <a:br>
              <a:rPr lang="en-US" sz="3000" spc="-10" dirty="0" smtClean="0"/>
            </a:br>
            <a:r>
              <a:rPr lang="en-US" sz="3000" spc="-10" dirty="0" smtClean="0"/>
              <a:t>4</a:t>
            </a:r>
            <a:r>
              <a:rPr lang="en-US" sz="3000" spc="-10" baseline="30000" dirty="0" smtClean="0"/>
              <a:t>th</a:t>
            </a:r>
            <a:r>
              <a:rPr lang="en-US" sz="3000" spc="-10" dirty="0" smtClean="0"/>
              <a:t> Quarter 2021</a:t>
            </a:r>
            <a:endParaRPr sz="3000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459740" y="6351523"/>
            <a:ext cx="59632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Source: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lang="en-US" sz="1400" spc="-5" dirty="0" smtClean="0">
                <a:latin typeface="Arial"/>
                <a:cs typeface="Arial"/>
              </a:rPr>
              <a:t>Naples Chamber of Commerce Executive Business Climate Survey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80324738"/>
              </p:ext>
            </p:extLst>
          </p:nvPr>
        </p:nvGraphicFramePr>
        <p:xfrm>
          <a:off x="685800" y="1447800"/>
          <a:ext cx="36576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51042377"/>
              </p:ext>
            </p:extLst>
          </p:nvPr>
        </p:nvGraphicFramePr>
        <p:xfrm>
          <a:off x="4876800" y="1447800"/>
          <a:ext cx="36576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2364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1141" y="1327712"/>
            <a:ext cx="8709548" cy="35772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sz="2500" spc="-5" dirty="0" smtClean="0">
                <a:latin typeface="Arial"/>
                <a:cs typeface="Arial"/>
              </a:rPr>
              <a:t>Collier</a:t>
            </a:r>
            <a:r>
              <a:rPr sz="2500" spc="-15" dirty="0" smtClean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County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issued</a:t>
            </a:r>
            <a:r>
              <a:rPr sz="2500" spc="-10" dirty="0">
                <a:latin typeface="Arial"/>
                <a:cs typeface="Arial"/>
              </a:rPr>
              <a:t> 403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permits</a:t>
            </a:r>
            <a:r>
              <a:rPr sz="2500" spc="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in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August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2021,</a:t>
            </a:r>
            <a:r>
              <a:rPr sz="2500" spc="1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an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increase</a:t>
            </a:r>
            <a:r>
              <a:rPr sz="2500" spc="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of</a:t>
            </a:r>
            <a:r>
              <a:rPr sz="2500" spc="3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107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permits</a:t>
            </a:r>
            <a:r>
              <a:rPr sz="2500" spc="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from</a:t>
            </a:r>
            <a:r>
              <a:rPr sz="2500" spc="35" dirty="0">
                <a:latin typeface="Arial"/>
                <a:cs typeface="Arial"/>
              </a:rPr>
              <a:t> </a:t>
            </a:r>
            <a:r>
              <a:rPr sz="2500" spc="-5" dirty="0" smtClean="0">
                <a:latin typeface="Arial"/>
                <a:cs typeface="Arial"/>
              </a:rPr>
              <a:t>August</a:t>
            </a:r>
            <a:r>
              <a:rPr lang="en-US" sz="2500" spc="-5" dirty="0" smtClean="0">
                <a:latin typeface="Arial"/>
                <a:cs typeface="Arial"/>
              </a:rPr>
              <a:t> 2020</a:t>
            </a: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spcAft>
                <a:spcPts val="12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500" spc="5" dirty="0">
                <a:latin typeface="Arial"/>
                <a:cs typeface="Arial"/>
              </a:rPr>
              <a:t>The </a:t>
            </a:r>
            <a:r>
              <a:rPr lang="en-US" sz="2500" spc="-5" dirty="0">
                <a:latin typeface="Arial"/>
                <a:cs typeface="Arial"/>
              </a:rPr>
              <a:t>latest </a:t>
            </a:r>
            <a:r>
              <a:rPr lang="en-US" sz="2500" dirty="0">
                <a:latin typeface="Arial"/>
                <a:cs typeface="Arial"/>
              </a:rPr>
              <a:t>data </a:t>
            </a:r>
            <a:r>
              <a:rPr lang="en-US" sz="2500" spc="5" dirty="0">
                <a:latin typeface="Arial"/>
                <a:cs typeface="Arial"/>
              </a:rPr>
              <a:t>shows </a:t>
            </a:r>
            <a:r>
              <a:rPr lang="en-US" sz="2500" dirty="0">
                <a:latin typeface="Arial"/>
                <a:cs typeface="Arial"/>
              </a:rPr>
              <a:t>that the August 2021 National </a:t>
            </a:r>
            <a:r>
              <a:rPr lang="en-US" sz="2500" spc="-710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CPI</a:t>
            </a:r>
            <a:r>
              <a:rPr lang="en-US" sz="2500" spc="-1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increased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by</a:t>
            </a:r>
            <a:r>
              <a:rPr lang="en-US" sz="2500" spc="-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5.3%</a:t>
            </a:r>
            <a:r>
              <a:rPr lang="en-US" sz="2500" spc="-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over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August</a:t>
            </a:r>
            <a:r>
              <a:rPr lang="en-US" sz="2500" spc="-20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2020</a:t>
            </a:r>
            <a:r>
              <a:rPr lang="en-US" sz="2500" dirty="0" smtClean="0">
                <a:latin typeface="Arial"/>
                <a:cs typeface="Arial"/>
              </a:rPr>
              <a:t>.</a:t>
            </a:r>
            <a:endParaRPr lang="en-US" sz="2500" dirty="0">
              <a:latin typeface="Arial"/>
              <a:cs typeface="Arial"/>
            </a:endParaRPr>
          </a:p>
          <a:p>
            <a:pPr marL="354965" marR="67945" indent="-342900">
              <a:lnSpc>
                <a:spcPct val="100000"/>
              </a:lnSpc>
              <a:spcBef>
                <a:spcPts val="5"/>
              </a:spcBef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500" dirty="0">
                <a:latin typeface="Arial"/>
                <a:cs typeface="Arial"/>
              </a:rPr>
              <a:t>August 2021 unemployment </a:t>
            </a:r>
            <a:r>
              <a:rPr lang="en-US" sz="2500" spc="-5" dirty="0">
                <a:latin typeface="Arial"/>
                <a:cs typeface="Arial"/>
              </a:rPr>
              <a:t>rates in Collier </a:t>
            </a:r>
            <a:r>
              <a:rPr lang="en-US" sz="2500" dirty="0">
                <a:latin typeface="Arial"/>
                <a:cs typeface="Arial"/>
              </a:rPr>
              <a:t>County decreased </a:t>
            </a:r>
            <a:r>
              <a:rPr lang="en-US" sz="2500" spc="-5" dirty="0">
                <a:latin typeface="Arial"/>
                <a:cs typeface="Arial"/>
              </a:rPr>
              <a:t>from </a:t>
            </a:r>
            <a:r>
              <a:rPr lang="en-US" sz="2500" dirty="0">
                <a:latin typeface="Arial"/>
                <a:cs typeface="Arial"/>
              </a:rPr>
              <a:t>6.3% </a:t>
            </a:r>
            <a:r>
              <a:rPr lang="en-US" sz="2500" spc="-5" dirty="0">
                <a:latin typeface="Arial"/>
                <a:cs typeface="Arial"/>
              </a:rPr>
              <a:t>in </a:t>
            </a:r>
            <a:r>
              <a:rPr lang="en-US" sz="2500" dirty="0">
                <a:latin typeface="Arial"/>
                <a:cs typeface="Arial"/>
              </a:rPr>
              <a:t>August 2020 </a:t>
            </a:r>
            <a:r>
              <a:rPr lang="en-US" sz="2500" spc="-710" dirty="0">
                <a:latin typeface="Arial"/>
                <a:cs typeface="Arial"/>
              </a:rPr>
              <a:t> </a:t>
            </a:r>
            <a:r>
              <a:rPr lang="en-US" sz="2500" spc="-5" dirty="0">
                <a:latin typeface="Arial"/>
                <a:cs typeface="Arial"/>
              </a:rPr>
              <a:t>to</a:t>
            </a:r>
            <a:r>
              <a:rPr lang="en-US" sz="2500" spc="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3.6%</a:t>
            </a:r>
            <a:r>
              <a:rPr lang="en-US" sz="2500" spc="-5" dirty="0">
                <a:latin typeface="Arial"/>
                <a:cs typeface="Arial"/>
              </a:rPr>
              <a:t> in</a:t>
            </a:r>
            <a:r>
              <a:rPr lang="en-US" sz="2500" dirty="0">
                <a:latin typeface="Arial"/>
                <a:cs typeface="Arial"/>
              </a:rPr>
              <a:t> May</a:t>
            </a:r>
            <a:r>
              <a:rPr lang="en-US" sz="2500" spc="-10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2021</a:t>
            </a:r>
            <a:r>
              <a:rPr lang="en-US" sz="2500" dirty="0" smtClean="0">
                <a:latin typeface="Arial"/>
                <a:cs typeface="Arial"/>
              </a:rPr>
              <a:t>.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500" spc="-5" dirty="0">
                <a:latin typeface="Arial"/>
                <a:cs typeface="Arial"/>
              </a:rPr>
              <a:t>Collier</a:t>
            </a:r>
            <a:r>
              <a:rPr lang="en-US" sz="2500" dirty="0">
                <a:latin typeface="Arial"/>
                <a:cs typeface="Arial"/>
              </a:rPr>
              <a:t> </a:t>
            </a:r>
            <a:r>
              <a:rPr lang="en-US" sz="2500" spc="-5" dirty="0">
                <a:latin typeface="Arial"/>
                <a:cs typeface="Arial"/>
              </a:rPr>
              <a:t>County’s</a:t>
            </a:r>
            <a:r>
              <a:rPr lang="en-US" sz="2500" spc="-10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tourist</a:t>
            </a:r>
            <a:r>
              <a:rPr lang="en-US" sz="2500" spc="-3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tax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revenues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increased</a:t>
            </a:r>
            <a:r>
              <a:rPr lang="en-US" sz="2500" spc="-50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substantially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spc="-5" dirty="0" smtClean="0">
                <a:latin typeface="Arial"/>
                <a:cs typeface="Arial"/>
              </a:rPr>
              <a:t>to </a:t>
            </a:r>
            <a:r>
              <a:rPr lang="en-US" sz="2500" dirty="0" smtClean="0">
                <a:latin typeface="Arial"/>
                <a:cs typeface="Arial"/>
              </a:rPr>
              <a:t>$5</a:t>
            </a:r>
            <a:r>
              <a:rPr lang="en-US" sz="2500" spc="-20" dirty="0" smtClean="0">
                <a:latin typeface="Arial"/>
                <a:cs typeface="Arial"/>
              </a:rPr>
              <a:t> </a:t>
            </a:r>
            <a:r>
              <a:rPr lang="en-US" sz="2500" spc="-5" dirty="0">
                <a:latin typeface="Arial"/>
                <a:cs typeface="Arial"/>
              </a:rPr>
              <a:t>million</a:t>
            </a:r>
            <a:r>
              <a:rPr lang="en-US" sz="2500" spc="5" dirty="0">
                <a:latin typeface="Arial"/>
                <a:cs typeface="Arial"/>
              </a:rPr>
              <a:t> </a:t>
            </a:r>
            <a:r>
              <a:rPr lang="en-US" sz="2500" spc="-5" dirty="0">
                <a:latin typeface="Arial"/>
                <a:cs typeface="Arial"/>
              </a:rPr>
              <a:t>in </a:t>
            </a:r>
            <a:r>
              <a:rPr lang="en-US" sz="2500" dirty="0">
                <a:latin typeface="Arial"/>
                <a:cs typeface="Arial"/>
              </a:rPr>
              <a:t>July</a:t>
            </a:r>
            <a:r>
              <a:rPr lang="en-US" sz="2500" spc="-1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2021,</a:t>
            </a:r>
            <a:r>
              <a:rPr lang="en-US" sz="2500" spc="-3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up</a:t>
            </a:r>
            <a:r>
              <a:rPr lang="en-US" sz="2500" spc="-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123%</a:t>
            </a:r>
            <a:r>
              <a:rPr lang="en-US" sz="2500" spc="-3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from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>
                <a:latin typeface="Arial"/>
                <a:cs typeface="Arial"/>
              </a:rPr>
              <a:t>July</a:t>
            </a:r>
            <a:r>
              <a:rPr lang="en-US" sz="2500" spc="-25" dirty="0">
                <a:latin typeface="Arial"/>
                <a:cs typeface="Arial"/>
              </a:rPr>
              <a:t> </a:t>
            </a:r>
            <a:r>
              <a:rPr lang="en-US" sz="2500" dirty="0" smtClean="0">
                <a:latin typeface="Arial"/>
                <a:cs typeface="Arial"/>
              </a:rPr>
              <a:t>2020</a:t>
            </a:r>
            <a:r>
              <a:rPr lang="en-US" sz="2500"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9740" y="6351523"/>
            <a:ext cx="59632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Source: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FGCU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Regional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Economic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Research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Institute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October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2021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Edition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09647" y="228600"/>
            <a:ext cx="8446007" cy="615553"/>
          </a:xfrm>
        </p:spPr>
        <p:txBody>
          <a:bodyPr/>
          <a:lstStyle/>
          <a:p>
            <a:pPr algn="ctr"/>
            <a:r>
              <a:rPr lang="en-US" dirty="0" smtClean="0"/>
              <a:t>Random Information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83705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0" algn="ctr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Labor </a:t>
            </a:r>
            <a:r>
              <a:rPr sz="3600" spc="-5" dirty="0"/>
              <a:t>Force </a:t>
            </a:r>
            <a:r>
              <a:rPr sz="3600" dirty="0"/>
              <a:t>and </a:t>
            </a:r>
            <a:r>
              <a:rPr sz="3600" spc="5" dirty="0"/>
              <a:t> </a:t>
            </a:r>
            <a:r>
              <a:rPr sz="3600" spc="-5" dirty="0"/>
              <a:t>Unemployment</a:t>
            </a:r>
            <a:r>
              <a:rPr sz="3600" spc="-50" dirty="0"/>
              <a:t> </a:t>
            </a:r>
            <a:r>
              <a:rPr lang="en-US" sz="3600" spc="-50" dirty="0" smtClean="0"/>
              <a:t/>
            </a:r>
            <a:br>
              <a:rPr lang="en-US" sz="3600" spc="-50" dirty="0" smtClean="0"/>
            </a:br>
            <a:r>
              <a:rPr sz="3600" dirty="0" smtClean="0"/>
              <a:t>Collier</a:t>
            </a:r>
            <a:r>
              <a:rPr sz="3600" spc="-40" dirty="0" smtClean="0"/>
              <a:t> </a:t>
            </a:r>
            <a:r>
              <a:rPr sz="3600" spc="-5" dirty="0"/>
              <a:t>County</a:t>
            </a:r>
            <a:endParaRPr sz="36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1371600"/>
            <a:ext cx="6573011" cy="46573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7993" y="304800"/>
            <a:ext cx="844600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988" marR="5080" indent="-26988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Single Family </a:t>
            </a:r>
            <a:r>
              <a:rPr dirty="0"/>
              <a:t> </a:t>
            </a:r>
            <a:r>
              <a:rPr spc="-5" dirty="0"/>
              <a:t>Residential</a:t>
            </a:r>
            <a:r>
              <a:rPr spc="-60" dirty="0"/>
              <a:t> </a:t>
            </a:r>
            <a:r>
              <a:rPr spc="-5" dirty="0"/>
              <a:t>Market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0922" y="1524000"/>
            <a:ext cx="7112020" cy="45933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2659"/>
            <a:ext cx="83819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486646"/>
            <a:ext cx="8686800" cy="2444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Arial"/>
                <a:cs typeface="Arial"/>
              </a:rPr>
              <a:t>Tourist</a:t>
            </a:r>
            <a:r>
              <a:rPr sz="3200" dirty="0" smtClean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tax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revenues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have increased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lang="en-US" sz="3200" spc="-10" dirty="0" smtClean="0">
                <a:latin typeface="Arial"/>
                <a:cs typeface="Arial"/>
              </a:rPr>
              <a:t>C</a:t>
            </a:r>
            <a:r>
              <a:rPr sz="3200" spc="-10" dirty="0" smtClean="0">
                <a:latin typeface="Arial"/>
                <a:cs typeface="Arial"/>
              </a:rPr>
              <a:t>ollier </a:t>
            </a:r>
            <a:r>
              <a:rPr sz="3200" spc="-655" dirty="0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County.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Permits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issued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lang="en-US" sz="3200" spc="-5" dirty="0" smtClean="0">
                <a:latin typeface="Arial"/>
                <a:cs typeface="Arial"/>
              </a:rPr>
              <a:t>the</a:t>
            </a:r>
            <a:r>
              <a:rPr sz="3200" spc="40" dirty="0" smtClean="0">
                <a:latin typeface="Arial"/>
                <a:cs typeface="Arial"/>
              </a:rPr>
              <a:t> </a:t>
            </a:r>
            <a:r>
              <a:rPr lang="en-US" sz="3200" spc="40" dirty="0" smtClean="0">
                <a:latin typeface="Arial"/>
                <a:cs typeface="Arial"/>
              </a:rPr>
              <a:t>c</a:t>
            </a:r>
            <a:r>
              <a:rPr sz="3200" spc="-5" dirty="0" smtClean="0">
                <a:latin typeface="Arial"/>
                <a:cs typeface="Arial"/>
              </a:rPr>
              <a:t>ounty</a:t>
            </a:r>
            <a:r>
              <a:rPr sz="3200" spc="15" dirty="0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have increased.</a:t>
            </a:r>
            <a:endParaRPr sz="3200" dirty="0">
              <a:latin typeface="Arial"/>
              <a:cs typeface="Arial"/>
            </a:endParaRPr>
          </a:p>
          <a:p>
            <a:pPr marL="355600" marR="480059" indent="-342900">
              <a:lnSpc>
                <a:spcPct val="100000"/>
              </a:lnSpc>
              <a:spcBef>
                <a:spcPts val="580"/>
              </a:spcBef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Unemployment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has </a:t>
            </a:r>
            <a:r>
              <a:rPr sz="3200" spc="-5" dirty="0" smtClean="0">
                <a:latin typeface="Arial"/>
                <a:cs typeface="Arial"/>
              </a:rPr>
              <a:t>decreased.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2659"/>
            <a:ext cx="83819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pc="-10" dirty="0" smtClean="0"/>
              <a:t>Challenges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486646"/>
            <a:ext cx="7807325" cy="4783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Making the Numbers Work!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Over-Valued </a:t>
            </a:r>
            <a:r>
              <a:rPr lang="en-US" sz="2800" spc="-5" dirty="0">
                <a:latin typeface="Arial"/>
                <a:cs typeface="Arial"/>
              </a:rPr>
              <a:t>P</a:t>
            </a:r>
            <a:r>
              <a:rPr lang="en-US" sz="2800" spc="-5" dirty="0" smtClean="0">
                <a:latin typeface="Arial"/>
                <a:cs typeface="Arial"/>
              </a:rPr>
              <a:t>roperties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Supply vs. Demand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Low Interest Rates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Rising Rate </a:t>
            </a:r>
            <a:r>
              <a:rPr lang="en-US" sz="2800" spc="-5" dirty="0">
                <a:latin typeface="Arial"/>
                <a:cs typeface="Arial"/>
              </a:rPr>
              <a:t>F</a:t>
            </a:r>
            <a:r>
              <a:rPr lang="en-US" sz="2800" spc="-5" dirty="0" smtClean="0">
                <a:latin typeface="Arial"/>
                <a:cs typeface="Arial"/>
              </a:rPr>
              <a:t>orecast</a:t>
            </a:r>
          </a:p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Supply Chain </a:t>
            </a:r>
            <a:r>
              <a:rPr lang="en-US" sz="3200" spc="-5" dirty="0">
                <a:latin typeface="Arial"/>
                <a:cs typeface="Arial"/>
              </a:rPr>
              <a:t>I</a:t>
            </a:r>
            <a:r>
              <a:rPr lang="en-US" sz="3200" spc="-5" dirty="0" smtClean="0">
                <a:latin typeface="Arial"/>
                <a:cs typeface="Arial"/>
              </a:rPr>
              <a:t>ssues</a:t>
            </a:r>
          </a:p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Construction Costs</a:t>
            </a:r>
          </a:p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Labor Costs</a:t>
            </a:r>
          </a:p>
        </p:txBody>
      </p:sp>
    </p:spTree>
    <p:extLst>
      <p:ext uri="{BB962C8B-B14F-4D97-AF65-F5344CB8AC3E}">
        <p14:creationId xmlns:p14="http://schemas.microsoft.com/office/powerpoint/2010/main" val="376357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2659"/>
            <a:ext cx="83819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pc="-10" dirty="0" smtClean="0"/>
              <a:t>Challenges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486646"/>
            <a:ext cx="7807325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Costs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Construction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Labor</a:t>
            </a:r>
          </a:p>
          <a:p>
            <a:pPr marL="355600" marR="262255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Government / Permitting</a:t>
            </a:r>
          </a:p>
        </p:txBody>
      </p:sp>
    </p:spTree>
    <p:extLst>
      <p:ext uri="{BB962C8B-B14F-4D97-AF65-F5344CB8AC3E}">
        <p14:creationId xmlns:p14="http://schemas.microsoft.com/office/powerpoint/2010/main" val="42779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92659"/>
            <a:ext cx="83819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pc="-10" dirty="0" smtClean="0"/>
              <a:t>Opportunities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486646"/>
            <a:ext cx="7807325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2255" indent="-342900">
              <a:lnSpc>
                <a:spcPct val="100000"/>
              </a:lnSpc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Multi Family Housing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Workforce Housing</a:t>
            </a:r>
          </a:p>
          <a:p>
            <a:pPr marL="812800" marR="262255" lvl="1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Affordable Housing</a:t>
            </a:r>
          </a:p>
          <a:p>
            <a:pPr marL="355600" marR="262255" indent="-342900">
              <a:spcAft>
                <a:spcPts val="1200"/>
              </a:spcAft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Arial"/>
                <a:cs typeface="Arial"/>
              </a:rPr>
              <a:t>East of I-75</a:t>
            </a:r>
          </a:p>
        </p:txBody>
      </p:sp>
    </p:spTree>
    <p:extLst>
      <p:ext uri="{BB962C8B-B14F-4D97-AF65-F5344CB8AC3E}">
        <p14:creationId xmlns:p14="http://schemas.microsoft.com/office/powerpoint/2010/main" val="400940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225</Words>
  <Application>Microsoft Office PowerPoint</Application>
  <PresentationFormat>On-screen Show (4:3)</PresentationFormat>
  <Paragraphs>48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Collier County Economic Conditions 4th Quarter 2021</vt:lpstr>
      <vt:lpstr>Random Information</vt:lpstr>
      <vt:lpstr>Labor Force and  Unemployment  Collier County</vt:lpstr>
      <vt:lpstr>Single Family  Residential Market</vt:lpstr>
      <vt:lpstr>Summary</vt:lpstr>
      <vt:lpstr>Challenges</vt:lpstr>
      <vt:lpstr>Challenges</vt:lpstr>
      <vt:lpstr>Opportunities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acrowley</dc:creator>
  <cp:lastModifiedBy>Ann Crowley</cp:lastModifiedBy>
  <cp:revision>14</cp:revision>
  <dcterms:created xsi:type="dcterms:W3CDTF">2021-11-02T15:50:05Z</dcterms:created>
  <dcterms:modified xsi:type="dcterms:W3CDTF">2021-11-02T19:20:02Z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2021-10-06T00:00:00Z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2021-11-02T00:00:00Z</vt:filetime>
  </property>
</Properties>
</file>